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7"/>
  </p:notesMasterIdLst>
  <p:sldIdLst>
    <p:sldId id="257" r:id="rId2"/>
    <p:sldId id="290" r:id="rId3"/>
    <p:sldId id="303" r:id="rId4"/>
    <p:sldId id="302" r:id="rId5"/>
    <p:sldId id="295" r:id="rId6"/>
    <p:sldId id="296" r:id="rId7"/>
    <p:sldId id="298" r:id="rId8"/>
    <p:sldId id="299" r:id="rId9"/>
    <p:sldId id="300" r:id="rId10"/>
    <p:sldId id="301" r:id="rId11"/>
    <p:sldId id="304" r:id="rId12"/>
    <p:sldId id="321" r:id="rId13"/>
    <p:sldId id="329" r:id="rId14"/>
    <p:sldId id="341" r:id="rId15"/>
    <p:sldId id="260" r:id="rId16"/>
    <p:sldId id="261" r:id="rId17"/>
    <p:sldId id="311" r:id="rId18"/>
    <p:sldId id="343" r:id="rId19"/>
    <p:sldId id="284" r:id="rId20"/>
    <p:sldId id="285" r:id="rId21"/>
    <p:sldId id="287" r:id="rId22"/>
    <p:sldId id="288" r:id="rId23"/>
    <p:sldId id="286" r:id="rId24"/>
    <p:sldId id="315" r:id="rId25"/>
    <p:sldId id="330" r:id="rId26"/>
    <p:sldId id="348" r:id="rId27"/>
    <p:sldId id="342" r:id="rId28"/>
    <p:sldId id="332" r:id="rId29"/>
    <p:sldId id="314" r:id="rId30"/>
    <p:sldId id="322" r:id="rId31"/>
    <p:sldId id="323" r:id="rId32"/>
    <p:sldId id="345" r:id="rId33"/>
    <p:sldId id="324" r:id="rId34"/>
    <p:sldId id="344" r:id="rId35"/>
    <p:sldId id="334" r:id="rId36"/>
    <p:sldId id="327" r:id="rId37"/>
    <p:sldId id="349" r:id="rId38"/>
    <p:sldId id="337" r:id="rId39"/>
    <p:sldId id="338" r:id="rId40"/>
    <p:sldId id="339" r:id="rId41"/>
    <p:sldId id="313" r:id="rId42"/>
    <p:sldId id="346" r:id="rId43"/>
    <p:sldId id="316" r:id="rId44"/>
    <p:sldId id="347" r:id="rId45"/>
    <p:sldId id="274" r:id="rId46"/>
    <p:sldId id="268" r:id="rId47"/>
    <p:sldId id="282" r:id="rId48"/>
    <p:sldId id="289" r:id="rId49"/>
    <p:sldId id="269" r:id="rId50"/>
    <p:sldId id="270" r:id="rId51"/>
    <p:sldId id="318" r:id="rId52"/>
    <p:sldId id="320" r:id="rId53"/>
    <p:sldId id="319" r:id="rId54"/>
    <p:sldId id="273" r:id="rId55"/>
    <p:sldId id="35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29" autoAdjust="0"/>
    <p:restoredTop sz="72518" autoAdjust="0"/>
  </p:normalViewPr>
  <p:slideViewPr>
    <p:cSldViewPr>
      <p:cViewPr>
        <p:scale>
          <a:sx n="90" d="100"/>
          <a:sy n="90" d="100"/>
        </p:scale>
        <p:origin x="-2244" y="-9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A14F5-8A10-4D6D-966A-F87C63A603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B554083D-F44F-4BAB-9CF0-5F38A959D1EA}">
      <dgm:prSet/>
      <dgm:spPr>
        <a:blipFill rotWithShape="0">
          <a:blip xmlns:r="http://schemas.openxmlformats.org/officeDocument/2006/relationships" r:embed="rId1"/>
          <a:stretch>
            <a:fillRect/>
          </a:stretch>
        </a:blipFill>
      </dgm:spPr>
      <dgm:t>
        <a:bodyPr/>
        <a:lstStyle/>
        <a:p>
          <a:pPr rtl="0"/>
          <a:endParaRPr lang="en-CA"/>
        </a:p>
      </dgm:t>
    </dgm:pt>
    <dgm:pt modelId="{40046917-7755-4DED-ABB7-FA7444501CB2}" type="parTrans" cxnId="{0CEAA9B0-A32D-48AC-95A5-3BF429712E6F}">
      <dgm:prSet/>
      <dgm:spPr/>
      <dgm:t>
        <a:bodyPr/>
        <a:lstStyle/>
        <a:p>
          <a:endParaRPr lang="en-CA"/>
        </a:p>
      </dgm:t>
    </dgm:pt>
    <dgm:pt modelId="{80968556-7565-4E9B-9CE7-82EFF023AEF0}" type="sibTrans" cxnId="{0CEAA9B0-A32D-48AC-95A5-3BF429712E6F}">
      <dgm:prSet/>
      <dgm:spPr/>
      <dgm:t>
        <a:bodyPr/>
        <a:lstStyle/>
        <a:p>
          <a:endParaRPr lang="en-CA"/>
        </a:p>
      </dgm:t>
    </dgm:pt>
    <dgm:pt modelId="{D9D51DE1-F8D1-4096-B2B9-F7AE0A5055D3}">
      <dgm:prSet custT="1"/>
      <dgm:spPr/>
      <dgm:t>
        <a:bodyPr/>
        <a:lstStyle/>
        <a:p>
          <a:pPr rtl="0"/>
          <a:r>
            <a:rPr lang="en-CA" sz="2400" dirty="0" smtClean="0"/>
            <a:t>Inquiry based</a:t>
          </a:r>
          <a:endParaRPr lang="en-CA" sz="2400" dirty="0"/>
        </a:p>
      </dgm:t>
    </dgm:pt>
    <dgm:pt modelId="{BD0E2795-E94A-433D-9BCC-1A98A06885A0}" type="parTrans" cxnId="{8AC6B39C-B92C-4FD1-A830-F8C441A7972B}">
      <dgm:prSet/>
      <dgm:spPr/>
      <dgm:t>
        <a:bodyPr/>
        <a:lstStyle/>
        <a:p>
          <a:endParaRPr lang="en-CA"/>
        </a:p>
      </dgm:t>
    </dgm:pt>
    <dgm:pt modelId="{F05A7F66-1607-44BA-A2B8-DA534FFFB1A1}" type="sibTrans" cxnId="{8AC6B39C-B92C-4FD1-A830-F8C441A7972B}">
      <dgm:prSet/>
      <dgm:spPr/>
      <dgm:t>
        <a:bodyPr/>
        <a:lstStyle/>
        <a:p>
          <a:endParaRPr lang="en-CA"/>
        </a:p>
      </dgm:t>
    </dgm:pt>
    <dgm:pt modelId="{97944DCA-E16D-42AA-9E28-0FF5D7D384CF}">
      <dgm:prSet custT="1"/>
      <dgm:spPr/>
      <dgm:t>
        <a:bodyPr/>
        <a:lstStyle/>
        <a:p>
          <a:pPr rtl="0"/>
          <a:r>
            <a:rPr lang="en-CA" sz="2400" dirty="0" smtClean="0"/>
            <a:t>Different groupings and varied classroom structures</a:t>
          </a:r>
          <a:endParaRPr lang="en-CA" sz="2400" dirty="0"/>
        </a:p>
      </dgm:t>
    </dgm:pt>
    <dgm:pt modelId="{F62B5E89-8C78-47B1-B3DB-2EB0930BF417}" type="parTrans" cxnId="{478AA085-4A0A-480B-8021-504E54FEBE3D}">
      <dgm:prSet/>
      <dgm:spPr/>
      <dgm:t>
        <a:bodyPr/>
        <a:lstStyle/>
        <a:p>
          <a:endParaRPr lang="en-CA"/>
        </a:p>
      </dgm:t>
    </dgm:pt>
    <dgm:pt modelId="{D983BA8D-6A4C-44EF-A1D2-05F7C179E60E}" type="sibTrans" cxnId="{478AA085-4A0A-480B-8021-504E54FEBE3D}">
      <dgm:prSet/>
      <dgm:spPr/>
      <dgm:t>
        <a:bodyPr/>
        <a:lstStyle/>
        <a:p>
          <a:endParaRPr lang="en-CA"/>
        </a:p>
      </dgm:t>
    </dgm:pt>
    <dgm:pt modelId="{15997594-3B88-427F-A68A-659E64F5F7B9}">
      <dgm:prSet custT="1"/>
      <dgm:spPr/>
      <dgm:t>
        <a:bodyPr/>
        <a:lstStyle/>
        <a:p>
          <a:pPr rtl="0"/>
          <a:r>
            <a:rPr lang="en-CA" sz="2400" dirty="0" smtClean="0"/>
            <a:t>Less teacher directed lessons and more student hands on/minds on exploration</a:t>
          </a:r>
          <a:endParaRPr lang="en-CA" sz="2400" dirty="0"/>
        </a:p>
      </dgm:t>
    </dgm:pt>
    <dgm:pt modelId="{D284A33F-2F3A-47B0-974E-0572D871FE3D}" type="parTrans" cxnId="{9BB334E2-8125-4C8A-811E-8D50C4EB4C76}">
      <dgm:prSet/>
      <dgm:spPr/>
      <dgm:t>
        <a:bodyPr/>
        <a:lstStyle/>
        <a:p>
          <a:endParaRPr lang="en-CA"/>
        </a:p>
      </dgm:t>
    </dgm:pt>
    <dgm:pt modelId="{BC9F8270-4848-40E7-B69E-1130D3EF1822}" type="sibTrans" cxnId="{9BB334E2-8125-4C8A-811E-8D50C4EB4C76}">
      <dgm:prSet/>
      <dgm:spPr/>
      <dgm:t>
        <a:bodyPr/>
        <a:lstStyle/>
        <a:p>
          <a:endParaRPr lang="en-CA"/>
        </a:p>
      </dgm:t>
    </dgm:pt>
    <dgm:pt modelId="{53B61767-ED27-4B55-AEEE-A73A0D4D3A71}">
      <dgm:prSet custT="1"/>
      <dgm:spPr/>
      <dgm:t>
        <a:bodyPr/>
        <a:lstStyle/>
        <a:p>
          <a:pPr rtl="0"/>
          <a:r>
            <a:rPr lang="en-CA" sz="2400" dirty="0" smtClean="0"/>
            <a:t>Backward design</a:t>
          </a:r>
          <a:endParaRPr lang="en-CA" sz="2400" dirty="0"/>
        </a:p>
      </dgm:t>
    </dgm:pt>
    <dgm:pt modelId="{5BA77197-48A5-4A68-BDEF-5C79651834F6}" type="parTrans" cxnId="{2596D79A-E488-45A5-A478-AFBB4B213A6A}">
      <dgm:prSet/>
      <dgm:spPr/>
      <dgm:t>
        <a:bodyPr/>
        <a:lstStyle/>
        <a:p>
          <a:endParaRPr lang="en-CA"/>
        </a:p>
      </dgm:t>
    </dgm:pt>
    <dgm:pt modelId="{E30BA51A-FA4F-434F-BA6F-6DFEA2F840F9}" type="sibTrans" cxnId="{2596D79A-E488-45A5-A478-AFBB4B213A6A}">
      <dgm:prSet/>
      <dgm:spPr/>
      <dgm:t>
        <a:bodyPr/>
        <a:lstStyle/>
        <a:p>
          <a:endParaRPr lang="en-CA"/>
        </a:p>
      </dgm:t>
    </dgm:pt>
    <dgm:pt modelId="{2BD38BC3-B123-41E7-9551-4464A9039EDA}">
      <dgm:prSet custT="1"/>
      <dgm:spPr/>
      <dgm:t>
        <a:bodyPr/>
        <a:lstStyle/>
        <a:p>
          <a:pPr rtl="0"/>
          <a:r>
            <a:rPr lang="en-CA" sz="2400" dirty="0" smtClean="0"/>
            <a:t>Project Based and Problem Based approaches</a:t>
          </a:r>
          <a:endParaRPr lang="en-CA" sz="2400" dirty="0"/>
        </a:p>
      </dgm:t>
    </dgm:pt>
    <dgm:pt modelId="{8E60FDB7-2CF4-4860-BF0F-DF3376018508}" type="parTrans" cxnId="{E3F72D8C-47EC-4A19-A92F-ABB1C772C65C}">
      <dgm:prSet/>
      <dgm:spPr/>
      <dgm:t>
        <a:bodyPr/>
        <a:lstStyle/>
        <a:p>
          <a:endParaRPr lang="en-CA"/>
        </a:p>
      </dgm:t>
    </dgm:pt>
    <dgm:pt modelId="{6446851C-4BE5-41BD-A3ED-1CA5E09662E3}" type="sibTrans" cxnId="{E3F72D8C-47EC-4A19-A92F-ABB1C772C65C}">
      <dgm:prSet/>
      <dgm:spPr/>
      <dgm:t>
        <a:bodyPr/>
        <a:lstStyle/>
        <a:p>
          <a:endParaRPr lang="en-CA"/>
        </a:p>
      </dgm:t>
    </dgm:pt>
    <dgm:pt modelId="{ADC1A298-9406-4A86-8D3A-739AC858A986}">
      <dgm:prSet custT="1"/>
      <dgm:spPr/>
      <dgm:t>
        <a:bodyPr/>
        <a:lstStyle/>
        <a:p>
          <a:pPr rtl="0"/>
          <a:r>
            <a:rPr lang="en-CA" sz="2400" dirty="0" smtClean="0"/>
            <a:t>Design thinking</a:t>
          </a:r>
          <a:endParaRPr lang="en-CA" sz="2400" dirty="0"/>
        </a:p>
      </dgm:t>
    </dgm:pt>
    <dgm:pt modelId="{D837A4C8-2F09-404F-99F8-82CBF029073F}" type="parTrans" cxnId="{ABCB8E67-EE9C-4733-9AB2-73326DE563F5}">
      <dgm:prSet/>
      <dgm:spPr/>
      <dgm:t>
        <a:bodyPr/>
        <a:lstStyle/>
        <a:p>
          <a:endParaRPr lang="en-CA"/>
        </a:p>
      </dgm:t>
    </dgm:pt>
    <dgm:pt modelId="{3E289043-B2E0-4416-BCD3-C073EFAB0B7A}" type="sibTrans" cxnId="{ABCB8E67-EE9C-4733-9AB2-73326DE563F5}">
      <dgm:prSet/>
      <dgm:spPr/>
      <dgm:t>
        <a:bodyPr/>
        <a:lstStyle/>
        <a:p>
          <a:endParaRPr lang="en-CA"/>
        </a:p>
      </dgm:t>
    </dgm:pt>
    <dgm:pt modelId="{C16B9D2D-7441-4179-9A01-1E9AA3C5B34F}" type="pres">
      <dgm:prSet presAssocID="{2A0A14F5-8A10-4D6D-966A-F87C63A603A9}" presName="Name0" presStyleCnt="0">
        <dgm:presLayoutVars>
          <dgm:dir/>
          <dgm:animLvl val="lvl"/>
          <dgm:resizeHandles val="exact"/>
        </dgm:presLayoutVars>
      </dgm:prSet>
      <dgm:spPr/>
      <dgm:t>
        <a:bodyPr/>
        <a:lstStyle/>
        <a:p>
          <a:endParaRPr lang="en-CA"/>
        </a:p>
      </dgm:t>
    </dgm:pt>
    <dgm:pt modelId="{2AC95D3A-5746-4882-847E-8E545430AF27}" type="pres">
      <dgm:prSet presAssocID="{B554083D-F44F-4BAB-9CF0-5F38A959D1EA}" presName="linNode" presStyleCnt="0"/>
      <dgm:spPr/>
    </dgm:pt>
    <dgm:pt modelId="{DF60CA68-0BC9-43A4-9BEE-556A1EBE79B3}" type="pres">
      <dgm:prSet presAssocID="{B554083D-F44F-4BAB-9CF0-5F38A959D1EA}" presName="parentText" presStyleLbl="node1" presStyleIdx="0" presStyleCnt="1">
        <dgm:presLayoutVars>
          <dgm:chMax val="1"/>
          <dgm:bulletEnabled val="1"/>
        </dgm:presLayoutVars>
      </dgm:prSet>
      <dgm:spPr/>
      <dgm:t>
        <a:bodyPr/>
        <a:lstStyle/>
        <a:p>
          <a:endParaRPr lang="en-CA"/>
        </a:p>
      </dgm:t>
    </dgm:pt>
    <dgm:pt modelId="{8EBBF85A-6733-4AC2-8306-52E5D83333B1}" type="pres">
      <dgm:prSet presAssocID="{B554083D-F44F-4BAB-9CF0-5F38A959D1EA}" presName="descendantText" presStyleLbl="alignAccFollowNode1" presStyleIdx="0" presStyleCnt="1" custScaleY="105873">
        <dgm:presLayoutVars>
          <dgm:bulletEnabled val="1"/>
        </dgm:presLayoutVars>
      </dgm:prSet>
      <dgm:spPr/>
      <dgm:t>
        <a:bodyPr/>
        <a:lstStyle/>
        <a:p>
          <a:endParaRPr lang="en-CA"/>
        </a:p>
      </dgm:t>
    </dgm:pt>
  </dgm:ptLst>
  <dgm:cxnLst>
    <dgm:cxn modelId="{8AC6B39C-B92C-4FD1-A830-F8C441A7972B}" srcId="{B554083D-F44F-4BAB-9CF0-5F38A959D1EA}" destId="{D9D51DE1-F8D1-4096-B2B9-F7AE0A5055D3}" srcOrd="0" destOrd="0" parTransId="{BD0E2795-E94A-433D-9BCC-1A98A06885A0}" sibTransId="{F05A7F66-1607-44BA-A2B8-DA534FFFB1A1}"/>
    <dgm:cxn modelId="{C4924634-84D2-4FAB-BDFD-20EB733B6248}" type="presOf" srcId="{15997594-3B88-427F-A68A-659E64F5F7B9}" destId="{8EBBF85A-6733-4AC2-8306-52E5D83333B1}" srcOrd="0" destOrd="2" presId="urn:microsoft.com/office/officeart/2005/8/layout/vList5"/>
    <dgm:cxn modelId="{B1DFE887-5542-461B-89BD-324846716097}" type="presOf" srcId="{D9D51DE1-F8D1-4096-B2B9-F7AE0A5055D3}" destId="{8EBBF85A-6733-4AC2-8306-52E5D83333B1}" srcOrd="0" destOrd="0" presId="urn:microsoft.com/office/officeart/2005/8/layout/vList5"/>
    <dgm:cxn modelId="{478AA085-4A0A-480B-8021-504E54FEBE3D}" srcId="{B554083D-F44F-4BAB-9CF0-5F38A959D1EA}" destId="{97944DCA-E16D-42AA-9E28-0FF5D7D384CF}" srcOrd="1" destOrd="0" parTransId="{F62B5E89-8C78-47B1-B3DB-2EB0930BF417}" sibTransId="{D983BA8D-6A4C-44EF-A1D2-05F7C179E60E}"/>
    <dgm:cxn modelId="{0A710176-1082-4B33-B606-916E2D74A4D7}" type="presOf" srcId="{B554083D-F44F-4BAB-9CF0-5F38A959D1EA}" destId="{DF60CA68-0BC9-43A4-9BEE-556A1EBE79B3}" srcOrd="0" destOrd="0" presId="urn:microsoft.com/office/officeart/2005/8/layout/vList5"/>
    <dgm:cxn modelId="{EC0683A4-6AD2-42D9-8BFE-4454D68C9183}" type="presOf" srcId="{97944DCA-E16D-42AA-9E28-0FF5D7D384CF}" destId="{8EBBF85A-6733-4AC2-8306-52E5D83333B1}" srcOrd="0" destOrd="1" presId="urn:microsoft.com/office/officeart/2005/8/layout/vList5"/>
    <dgm:cxn modelId="{3EC2A51F-F18E-4C34-89DB-C58FE9C3FAEF}" type="presOf" srcId="{2A0A14F5-8A10-4D6D-966A-F87C63A603A9}" destId="{C16B9D2D-7441-4179-9A01-1E9AA3C5B34F}" srcOrd="0" destOrd="0" presId="urn:microsoft.com/office/officeart/2005/8/layout/vList5"/>
    <dgm:cxn modelId="{9BB334E2-8125-4C8A-811E-8D50C4EB4C76}" srcId="{B554083D-F44F-4BAB-9CF0-5F38A959D1EA}" destId="{15997594-3B88-427F-A68A-659E64F5F7B9}" srcOrd="2" destOrd="0" parTransId="{D284A33F-2F3A-47B0-974E-0572D871FE3D}" sibTransId="{BC9F8270-4848-40E7-B69E-1130D3EF1822}"/>
    <dgm:cxn modelId="{2596D79A-E488-45A5-A478-AFBB4B213A6A}" srcId="{B554083D-F44F-4BAB-9CF0-5F38A959D1EA}" destId="{53B61767-ED27-4B55-AEEE-A73A0D4D3A71}" srcOrd="3" destOrd="0" parTransId="{5BA77197-48A5-4A68-BDEF-5C79651834F6}" sibTransId="{E30BA51A-FA4F-434F-BA6F-6DFEA2F840F9}"/>
    <dgm:cxn modelId="{46759954-39C5-452F-A58E-9C7259320CA2}" type="presOf" srcId="{53B61767-ED27-4B55-AEEE-A73A0D4D3A71}" destId="{8EBBF85A-6733-4AC2-8306-52E5D83333B1}" srcOrd="0" destOrd="3" presId="urn:microsoft.com/office/officeart/2005/8/layout/vList5"/>
    <dgm:cxn modelId="{0CEAA9B0-A32D-48AC-95A5-3BF429712E6F}" srcId="{2A0A14F5-8A10-4D6D-966A-F87C63A603A9}" destId="{B554083D-F44F-4BAB-9CF0-5F38A959D1EA}" srcOrd="0" destOrd="0" parTransId="{40046917-7755-4DED-ABB7-FA7444501CB2}" sibTransId="{80968556-7565-4E9B-9CE7-82EFF023AEF0}"/>
    <dgm:cxn modelId="{ABCB8E67-EE9C-4733-9AB2-73326DE563F5}" srcId="{B554083D-F44F-4BAB-9CF0-5F38A959D1EA}" destId="{ADC1A298-9406-4A86-8D3A-739AC858A986}" srcOrd="5" destOrd="0" parTransId="{D837A4C8-2F09-404F-99F8-82CBF029073F}" sibTransId="{3E289043-B2E0-4416-BCD3-C073EFAB0B7A}"/>
    <dgm:cxn modelId="{E3F72D8C-47EC-4A19-A92F-ABB1C772C65C}" srcId="{B554083D-F44F-4BAB-9CF0-5F38A959D1EA}" destId="{2BD38BC3-B123-41E7-9551-4464A9039EDA}" srcOrd="4" destOrd="0" parTransId="{8E60FDB7-2CF4-4860-BF0F-DF3376018508}" sibTransId="{6446851C-4BE5-41BD-A3ED-1CA5E09662E3}"/>
    <dgm:cxn modelId="{8BC747C4-4429-4277-9C52-5770E6FDB351}" type="presOf" srcId="{2BD38BC3-B123-41E7-9551-4464A9039EDA}" destId="{8EBBF85A-6733-4AC2-8306-52E5D83333B1}" srcOrd="0" destOrd="4" presId="urn:microsoft.com/office/officeart/2005/8/layout/vList5"/>
    <dgm:cxn modelId="{856556E3-D51B-4E27-A6E3-3357E37FCDA2}" type="presOf" srcId="{ADC1A298-9406-4A86-8D3A-739AC858A986}" destId="{8EBBF85A-6733-4AC2-8306-52E5D83333B1}" srcOrd="0" destOrd="5" presId="urn:microsoft.com/office/officeart/2005/8/layout/vList5"/>
    <dgm:cxn modelId="{C5B2BB15-441C-4DA4-997F-20E6873AE451}" type="presParOf" srcId="{C16B9D2D-7441-4179-9A01-1E9AA3C5B34F}" destId="{2AC95D3A-5746-4882-847E-8E545430AF27}" srcOrd="0" destOrd="0" presId="urn:microsoft.com/office/officeart/2005/8/layout/vList5"/>
    <dgm:cxn modelId="{80B36437-697F-411E-B0A4-94D78F73881C}" type="presParOf" srcId="{2AC95D3A-5746-4882-847E-8E545430AF27}" destId="{DF60CA68-0BC9-43A4-9BEE-556A1EBE79B3}" srcOrd="0" destOrd="0" presId="urn:microsoft.com/office/officeart/2005/8/layout/vList5"/>
    <dgm:cxn modelId="{567F9768-3999-4ADA-80C7-2D94FD362D54}" type="presParOf" srcId="{2AC95D3A-5746-4882-847E-8E545430AF27}" destId="{8EBBF85A-6733-4AC2-8306-52E5D83333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BF85A-6733-4AC2-8306-52E5D83333B1}">
      <dsp:nvSpPr>
        <dsp:cNvPr id="0" name=""/>
        <dsp:cNvSpPr/>
      </dsp:nvSpPr>
      <dsp:spPr>
        <a:xfrm rot="5400000">
          <a:off x="3364039" y="-174689"/>
          <a:ext cx="3960454" cy="5029898"/>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CA" sz="2400" kern="1200" dirty="0" smtClean="0"/>
            <a:t>Inquiry based</a:t>
          </a:r>
          <a:endParaRPr lang="en-CA" sz="2400" kern="1200" dirty="0"/>
        </a:p>
        <a:p>
          <a:pPr marL="228600" lvl="1" indent="-228600" algn="l" defTabSz="1066800" rtl="0">
            <a:lnSpc>
              <a:spcPct val="90000"/>
            </a:lnSpc>
            <a:spcBef>
              <a:spcPct val="0"/>
            </a:spcBef>
            <a:spcAft>
              <a:spcPct val="15000"/>
            </a:spcAft>
            <a:buChar char="••"/>
          </a:pPr>
          <a:r>
            <a:rPr lang="en-CA" sz="2400" kern="1200" dirty="0" smtClean="0"/>
            <a:t>Different groupings and varied classroom structures</a:t>
          </a:r>
          <a:endParaRPr lang="en-CA" sz="2400" kern="1200" dirty="0"/>
        </a:p>
        <a:p>
          <a:pPr marL="228600" lvl="1" indent="-228600" algn="l" defTabSz="1066800" rtl="0">
            <a:lnSpc>
              <a:spcPct val="90000"/>
            </a:lnSpc>
            <a:spcBef>
              <a:spcPct val="0"/>
            </a:spcBef>
            <a:spcAft>
              <a:spcPct val="15000"/>
            </a:spcAft>
            <a:buChar char="••"/>
          </a:pPr>
          <a:r>
            <a:rPr lang="en-CA" sz="2400" kern="1200" dirty="0" smtClean="0"/>
            <a:t>Less teacher directed lessons and more student hands on/minds on exploration</a:t>
          </a:r>
          <a:endParaRPr lang="en-CA" sz="2400" kern="1200" dirty="0"/>
        </a:p>
        <a:p>
          <a:pPr marL="228600" lvl="1" indent="-228600" algn="l" defTabSz="1066800" rtl="0">
            <a:lnSpc>
              <a:spcPct val="90000"/>
            </a:lnSpc>
            <a:spcBef>
              <a:spcPct val="0"/>
            </a:spcBef>
            <a:spcAft>
              <a:spcPct val="15000"/>
            </a:spcAft>
            <a:buChar char="••"/>
          </a:pPr>
          <a:r>
            <a:rPr lang="en-CA" sz="2400" kern="1200" dirty="0" smtClean="0"/>
            <a:t>Backward design</a:t>
          </a:r>
          <a:endParaRPr lang="en-CA" sz="2400" kern="1200" dirty="0"/>
        </a:p>
        <a:p>
          <a:pPr marL="228600" lvl="1" indent="-228600" algn="l" defTabSz="1066800" rtl="0">
            <a:lnSpc>
              <a:spcPct val="90000"/>
            </a:lnSpc>
            <a:spcBef>
              <a:spcPct val="0"/>
            </a:spcBef>
            <a:spcAft>
              <a:spcPct val="15000"/>
            </a:spcAft>
            <a:buChar char="••"/>
          </a:pPr>
          <a:r>
            <a:rPr lang="en-CA" sz="2400" kern="1200" dirty="0" smtClean="0"/>
            <a:t>Project Based and Problem Based approaches</a:t>
          </a:r>
          <a:endParaRPr lang="en-CA" sz="2400" kern="1200" dirty="0"/>
        </a:p>
        <a:p>
          <a:pPr marL="228600" lvl="1" indent="-228600" algn="l" defTabSz="1066800" rtl="0">
            <a:lnSpc>
              <a:spcPct val="90000"/>
            </a:lnSpc>
            <a:spcBef>
              <a:spcPct val="0"/>
            </a:spcBef>
            <a:spcAft>
              <a:spcPct val="15000"/>
            </a:spcAft>
            <a:buChar char="••"/>
          </a:pPr>
          <a:r>
            <a:rPr lang="en-CA" sz="2400" kern="1200" dirty="0" smtClean="0"/>
            <a:t>Design thinking</a:t>
          </a:r>
          <a:endParaRPr lang="en-CA" sz="2400" kern="1200" dirty="0"/>
        </a:p>
      </dsp:txBody>
      <dsp:txXfrm rot="-5400000">
        <a:off x="2829318" y="553365"/>
        <a:ext cx="4836565" cy="3573788"/>
      </dsp:txXfrm>
    </dsp:sp>
    <dsp:sp modelId="{DF60CA68-0BC9-43A4-9BEE-556A1EBE79B3}">
      <dsp:nvSpPr>
        <dsp:cNvPr id="0" name=""/>
        <dsp:cNvSpPr/>
      </dsp:nvSpPr>
      <dsp:spPr>
        <a:xfrm>
          <a:off x="0" y="2285"/>
          <a:ext cx="2829317" cy="4675949"/>
        </a:xfrm>
        <a:prstGeom prst="roundRect">
          <a:avLst/>
        </a:prstGeom>
        <a:blipFill rotWithShape="0">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en-CA" sz="6500" kern="1200"/>
        </a:p>
      </dsp:txBody>
      <dsp:txXfrm>
        <a:off x="138116" y="140401"/>
        <a:ext cx="2553085" cy="43997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3E4BE-2E0A-4B87-8A12-3D401728D58D}" type="datetimeFigureOut">
              <a:rPr lang="en-CA" smtClean="0"/>
              <a:t>2016-06-01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E9E7B-D06D-41EA-B744-013ABC4EED46}" type="slidenum">
              <a:rPr lang="en-CA" smtClean="0"/>
              <a:t>‹#›</a:t>
            </a:fld>
            <a:endParaRPr lang="en-CA"/>
          </a:p>
        </p:txBody>
      </p:sp>
    </p:spTree>
    <p:extLst>
      <p:ext uri="{BB962C8B-B14F-4D97-AF65-F5344CB8AC3E}">
        <p14:creationId xmlns:p14="http://schemas.microsoft.com/office/powerpoint/2010/main" val="394854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Who is in the room – How many</a:t>
            </a:r>
            <a:r>
              <a:rPr lang="en-CA" baseline="0" dirty="0" smtClean="0"/>
              <a:t> have seen Jan and Maureen present</a:t>
            </a:r>
          </a:p>
          <a:p>
            <a:r>
              <a:rPr lang="en-CA" baseline="0" dirty="0" smtClean="0"/>
              <a:t>Classroom teachers?, non enrolling, administration?</a:t>
            </a:r>
          </a:p>
          <a:p>
            <a:endParaRPr lang="en-CA" baseline="0" dirty="0" smtClean="0"/>
          </a:p>
          <a:p>
            <a:r>
              <a:rPr lang="en-CA" baseline="0" dirty="0" smtClean="0"/>
              <a:t>In primary group – who has been working side by side with Fiona?  Who has participated with Fiona in one of her presentations?</a:t>
            </a:r>
          </a:p>
          <a:p>
            <a:endParaRPr lang="en-CA" dirty="0" smtClean="0"/>
          </a:p>
          <a:p>
            <a:endParaRPr lang="en-CA" dirty="0" smtClean="0"/>
          </a:p>
          <a:p>
            <a:r>
              <a:rPr lang="en-CA" dirty="0" smtClean="0"/>
              <a:t>Suzanne to start – lay ground work</a:t>
            </a:r>
            <a:r>
              <a:rPr lang="en-CA" baseline="0" dirty="0" smtClean="0"/>
              <a:t> of why the change</a:t>
            </a:r>
          </a:p>
          <a:p>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1</a:t>
            </a:fld>
            <a:endParaRPr lang="en-CA"/>
          </a:p>
        </p:txBody>
      </p:sp>
    </p:spTree>
    <p:extLst>
      <p:ext uri="{BB962C8B-B14F-4D97-AF65-F5344CB8AC3E}">
        <p14:creationId xmlns:p14="http://schemas.microsoft.com/office/powerpoint/2010/main" val="586867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an excellent resource – Canadian</a:t>
            </a:r>
            <a:r>
              <a:rPr lang="en-CA" baseline="0" dirty="0" smtClean="0"/>
              <a:t> educators</a:t>
            </a:r>
          </a:p>
          <a:p>
            <a:r>
              <a:rPr lang="en-CA" baseline="0" dirty="0" smtClean="0"/>
              <a:t>Downloadable resource</a:t>
            </a:r>
          </a:p>
          <a:p>
            <a:r>
              <a:rPr lang="en-CA" baseline="0" dirty="0" smtClean="0"/>
              <a:t>-6 chapters on inquiry</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10</a:t>
            </a:fld>
            <a:endParaRPr lang="en-CA"/>
          </a:p>
        </p:txBody>
      </p:sp>
    </p:spTree>
    <p:extLst>
      <p:ext uri="{BB962C8B-B14F-4D97-AF65-F5344CB8AC3E}">
        <p14:creationId xmlns:p14="http://schemas.microsoft.com/office/powerpoint/2010/main" val="38983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is an example of an inter-disciplinary unit – ELA and The arts</a:t>
            </a:r>
          </a:p>
          <a:p>
            <a:r>
              <a:rPr lang="en-CA" dirty="0" smtClean="0"/>
              <a:t>-Grade 4/5 class in surrey</a:t>
            </a:r>
          </a:p>
          <a:p>
            <a:pPr marL="171450" indent="-171450">
              <a:buFontTx/>
              <a:buChar char="-"/>
            </a:pPr>
            <a:r>
              <a:rPr lang="en-CA" baseline="0" dirty="0" smtClean="0"/>
              <a:t>Teacher took two areas that she was comfortable with – ELA and Fine Arts</a:t>
            </a:r>
          </a:p>
          <a:p>
            <a:pPr marL="171450" indent="-171450">
              <a:buFontTx/>
              <a:buChar char="-"/>
            </a:pPr>
            <a:r>
              <a:rPr lang="en-CA" baseline="0" dirty="0" smtClean="0"/>
              <a:t>You can see the clear connection to the core competencies in the work of the kids – Communication and Personal Identity</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11</a:t>
            </a:fld>
            <a:endParaRPr lang="en-CA"/>
          </a:p>
        </p:txBody>
      </p:sp>
    </p:spTree>
    <p:extLst>
      <p:ext uri="{BB962C8B-B14F-4D97-AF65-F5344CB8AC3E}">
        <p14:creationId xmlns:p14="http://schemas.microsoft.com/office/powerpoint/2010/main" val="224364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12</a:t>
            </a:fld>
            <a:endParaRPr lang="en-CA"/>
          </a:p>
        </p:txBody>
      </p:sp>
    </p:spTree>
    <p:extLst>
      <p:ext uri="{BB962C8B-B14F-4D97-AF65-F5344CB8AC3E}">
        <p14:creationId xmlns:p14="http://schemas.microsoft.com/office/powerpoint/2010/main" val="374713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Biggest</a:t>
            </a:r>
            <a:r>
              <a:rPr lang="en-CA" baseline="0" dirty="0" smtClean="0"/>
              <a:t> gains have been shown to be for the most at risk students</a:t>
            </a:r>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16</a:t>
            </a:fld>
            <a:endParaRPr lang="en-CA"/>
          </a:p>
        </p:txBody>
      </p:sp>
    </p:spTree>
    <p:extLst>
      <p:ext uri="{BB962C8B-B14F-4D97-AF65-F5344CB8AC3E}">
        <p14:creationId xmlns:p14="http://schemas.microsoft.com/office/powerpoint/2010/main" val="1569669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-Research from black and </a:t>
            </a:r>
            <a:r>
              <a:rPr lang="en-CA" dirty="0" err="1" smtClean="0"/>
              <a:t>wiliam</a:t>
            </a:r>
            <a:r>
              <a:rPr lang="en-CA" baseline="0" dirty="0" smtClean="0"/>
              <a:t> over the last 20 years, started with Out of the black box</a:t>
            </a:r>
          </a:p>
          <a:p>
            <a:r>
              <a:rPr lang="en-CA" baseline="0" dirty="0" smtClean="0"/>
              <a:t>-impact on assessment worldwide </a:t>
            </a:r>
          </a:p>
          <a:p>
            <a:r>
              <a:rPr lang="en-CA" baseline="0" dirty="0" smtClean="0"/>
              <a:t>-research into effective assessment practices and student learning</a:t>
            </a:r>
          </a:p>
          <a:p>
            <a:r>
              <a:rPr lang="en-CA" baseline="0" dirty="0" smtClean="0"/>
              <a:t>-formed assessment groups in UK, Canada, Us</a:t>
            </a:r>
            <a:endParaRPr lang="en-CA" dirty="0" smtClean="0"/>
          </a:p>
          <a:p>
            <a:r>
              <a:rPr lang="en-CA" dirty="0" smtClean="0"/>
              <a:t>The ultimate goal is for</a:t>
            </a:r>
            <a:r>
              <a:rPr lang="en-CA" baseline="0" dirty="0" smtClean="0"/>
              <a:t> students to be able to assess themselves and set their own learning goals!</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17</a:t>
            </a:fld>
            <a:endParaRPr lang="en-CA"/>
          </a:p>
        </p:txBody>
      </p:sp>
    </p:spTree>
    <p:extLst>
      <p:ext uri="{BB962C8B-B14F-4D97-AF65-F5344CB8AC3E}">
        <p14:creationId xmlns:p14="http://schemas.microsoft.com/office/powerpoint/2010/main" val="394919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sz="2400" dirty="0" smtClean="0"/>
              <a:t>The individual learner – what do we know about this learner? </a:t>
            </a:r>
          </a:p>
          <a:p>
            <a:pPr marL="365760" lvl="1" indent="0">
              <a:buNone/>
            </a:pPr>
            <a:endParaRPr lang="en-CA" sz="1000" dirty="0" smtClean="0"/>
          </a:p>
          <a:p>
            <a:pPr lvl="1"/>
            <a:r>
              <a:rPr lang="en-CA" sz="2400" dirty="0" smtClean="0"/>
              <a:t>The expected stages of development -  what does it look like when students become more proficient and competent  (the levels of performance)?</a:t>
            </a:r>
          </a:p>
          <a:p>
            <a:pPr marL="365760" lvl="1" indent="0">
              <a:buNone/>
            </a:pPr>
            <a:endParaRPr lang="en-CA" sz="1050" dirty="0" smtClean="0"/>
          </a:p>
          <a:p>
            <a:pPr lvl="1"/>
            <a:r>
              <a:rPr lang="en-CA" sz="2400" dirty="0" smtClean="0"/>
              <a:t>What is key in the discipline, what are my learning goals, what instructional strategies fit and what descriptive feedback or questions could I use?   </a:t>
            </a:r>
          </a:p>
          <a:p>
            <a:pPr marL="411480" lvl="1" indent="0">
              <a:buNone/>
            </a:pPr>
            <a:endParaRPr lang="en-CA" dirty="0" smtClean="0"/>
          </a:p>
          <a:p>
            <a:pPr lvl="1"/>
            <a:r>
              <a:rPr lang="en-CA" sz="2400" smtClean="0"/>
              <a:t>What is the “just right” thing to do to support the learner or learners moving forward</a:t>
            </a:r>
            <a:endParaRPr lang="en-CA" sz="2400" dirty="0"/>
          </a:p>
        </p:txBody>
      </p:sp>
      <p:sp>
        <p:nvSpPr>
          <p:cNvPr id="4" name="Slide Number Placeholder 3"/>
          <p:cNvSpPr>
            <a:spLocks noGrp="1"/>
          </p:cNvSpPr>
          <p:nvPr>
            <p:ph type="sldNum" sz="quarter" idx="10"/>
          </p:nvPr>
        </p:nvSpPr>
        <p:spPr/>
        <p:txBody>
          <a:bodyPr/>
          <a:lstStyle/>
          <a:p>
            <a:fld id="{E79E9E7B-D06D-41EA-B744-013ABC4EED46}" type="slidenum">
              <a:rPr lang="en-CA" smtClean="0"/>
              <a:t>18</a:t>
            </a:fld>
            <a:endParaRPr lang="en-CA"/>
          </a:p>
        </p:txBody>
      </p:sp>
    </p:spTree>
    <p:extLst>
      <p:ext uri="{BB962C8B-B14F-4D97-AF65-F5344CB8AC3E}">
        <p14:creationId xmlns:p14="http://schemas.microsoft.com/office/powerpoint/2010/main" val="3572463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principles were developed by</a:t>
            </a:r>
            <a:r>
              <a:rPr lang="en-CA" baseline="0" dirty="0" smtClean="0"/>
              <a:t> the working group – made up of BCTF teachers named to the group as well as members named by the BCPVPA.  They will form the basis of the support document under development</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19</a:t>
            </a:fld>
            <a:endParaRPr lang="en-CA"/>
          </a:p>
        </p:txBody>
      </p:sp>
    </p:spTree>
    <p:extLst>
      <p:ext uri="{BB962C8B-B14F-4D97-AF65-F5344CB8AC3E}">
        <p14:creationId xmlns:p14="http://schemas.microsoft.com/office/powerpoint/2010/main" val="332551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can you do with the knowledge and information – Can you</a:t>
            </a:r>
            <a:r>
              <a:rPr lang="en-CA" baseline="0" dirty="0" smtClean="0"/>
              <a:t> apply it</a:t>
            </a:r>
          </a:p>
          <a:p>
            <a:r>
              <a:rPr lang="en-CA" baseline="0" dirty="0" smtClean="0"/>
              <a:t>Importance of including the learner</a:t>
            </a:r>
          </a:p>
          <a:p>
            <a:r>
              <a:rPr lang="en-CA" baseline="0" dirty="0" smtClean="0"/>
              <a:t>Tests, exams and basing student evaluation on the one thing rather than all the things that you know about the learner</a:t>
            </a:r>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21</a:t>
            </a:fld>
            <a:endParaRPr lang="en-CA"/>
          </a:p>
        </p:txBody>
      </p:sp>
    </p:spTree>
    <p:extLst>
      <p:ext uri="{BB962C8B-B14F-4D97-AF65-F5344CB8AC3E}">
        <p14:creationId xmlns:p14="http://schemas.microsoft.com/office/powerpoint/2010/main" val="328660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does it look different</a:t>
            </a:r>
            <a:endParaRPr lang="en-CA" dirty="0"/>
          </a:p>
        </p:txBody>
      </p:sp>
      <p:sp>
        <p:nvSpPr>
          <p:cNvPr id="4" name="Slide Number Placeholder 3"/>
          <p:cNvSpPr>
            <a:spLocks noGrp="1"/>
          </p:cNvSpPr>
          <p:nvPr>
            <p:ph type="sldNum" sz="quarter" idx="10"/>
          </p:nvPr>
        </p:nvSpPr>
        <p:spPr/>
        <p:txBody>
          <a:bodyPr/>
          <a:lstStyle/>
          <a:p>
            <a:fld id="{13DCF894-52F4-482B-9BD7-C7D55B6B8BB4}" type="slidenum">
              <a:rPr lang="en-CA" smtClean="0"/>
              <a:t>22</a:t>
            </a:fld>
            <a:endParaRPr lang="en-CA"/>
          </a:p>
        </p:txBody>
      </p:sp>
    </p:spTree>
    <p:extLst>
      <p:ext uri="{BB962C8B-B14F-4D97-AF65-F5344CB8AC3E}">
        <p14:creationId xmlns:p14="http://schemas.microsoft.com/office/powerpoint/2010/main" val="269099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Provides for a variety of different ways for kids to demonstrate their learning</a:t>
            </a:r>
          </a:p>
          <a:p>
            <a:r>
              <a:rPr lang="en-CA" sz="1200" dirty="0" smtClean="0"/>
              <a:t>Focuses on building in more assessment for learning specifically descriptive feedback and questioning</a:t>
            </a:r>
          </a:p>
          <a:p>
            <a:r>
              <a:rPr lang="en-CA" sz="1200" dirty="0" smtClean="0"/>
              <a:t>Incorporates more self-assessment, help kids develop metacognitive skills and self reflective</a:t>
            </a:r>
          </a:p>
          <a:p>
            <a:r>
              <a:rPr lang="en-CA" sz="1200" dirty="0" smtClean="0"/>
              <a:t>Assess on an ongoing basis ( less at the end)</a:t>
            </a:r>
          </a:p>
          <a:p>
            <a:r>
              <a:rPr lang="en-CA" sz="1200" dirty="0" smtClean="0"/>
              <a:t>Explore ways to capture and document evidence of learning</a:t>
            </a:r>
          </a:p>
          <a:p>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24</a:t>
            </a:fld>
            <a:endParaRPr lang="en-CA"/>
          </a:p>
        </p:txBody>
      </p:sp>
    </p:spTree>
    <p:extLst>
      <p:ext uri="{BB962C8B-B14F-4D97-AF65-F5344CB8AC3E}">
        <p14:creationId xmlns:p14="http://schemas.microsoft.com/office/powerpoint/2010/main" val="248362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Present</a:t>
            </a:r>
            <a:r>
              <a:rPr lang="en-CA" baseline="0" dirty="0" smtClean="0"/>
              <a:t> curriculum was designed in 1994:</a:t>
            </a:r>
          </a:p>
          <a:p>
            <a:r>
              <a:rPr lang="en-CA" baseline="0" dirty="0" smtClean="0"/>
              <a:t>	 - think of the changes we have seen in our society in 20 years</a:t>
            </a:r>
          </a:p>
          <a:p>
            <a:r>
              <a:rPr lang="en-CA" baseline="0" dirty="0" smtClean="0"/>
              <a:t>	- think about how our kids are different</a:t>
            </a:r>
          </a:p>
          <a:p>
            <a:r>
              <a:rPr lang="en-CA" baseline="0" dirty="0" smtClean="0"/>
              <a:t>	- look at the body of research – we may have had hunches, now we have studies and evidence</a:t>
            </a:r>
          </a:p>
          <a:p>
            <a:r>
              <a:rPr lang="en-CA" baseline="0" dirty="0" smtClean="0"/>
              <a:t>	- teachers said for many years in this province that they had too many prescribed outcomes to cover – somewhere in grade 5 of over 350 learning outcomes</a:t>
            </a:r>
          </a:p>
          <a:p>
            <a:endParaRPr lang="en-CA" baseline="0" dirty="0" smtClean="0"/>
          </a:p>
          <a:p>
            <a:r>
              <a:rPr lang="en-CA" baseline="0" dirty="0" smtClean="0"/>
              <a:t>Curriculum based on outcome vs concepts – what is different – how is it constructed, how does it make our practice different?</a:t>
            </a:r>
          </a:p>
          <a:p>
            <a:r>
              <a:rPr lang="en-CA" baseline="0" dirty="0" smtClean="0"/>
              <a:t>Global movement – many commonalities as to how different jurisdictions are approaching</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2</a:t>
            </a:fld>
            <a:endParaRPr lang="en-CA"/>
          </a:p>
        </p:txBody>
      </p:sp>
    </p:spTree>
    <p:extLst>
      <p:ext uri="{BB962C8B-B14F-4D97-AF65-F5344CB8AC3E}">
        <p14:creationId xmlns:p14="http://schemas.microsoft.com/office/powerpoint/2010/main" val="4077260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25</a:t>
            </a:fld>
            <a:endParaRPr lang="en-CA"/>
          </a:p>
        </p:txBody>
      </p:sp>
    </p:spTree>
    <p:extLst>
      <p:ext uri="{BB962C8B-B14F-4D97-AF65-F5344CB8AC3E}">
        <p14:creationId xmlns:p14="http://schemas.microsoft.com/office/powerpoint/2010/main" val="349950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smtClean="0"/>
              <a:t>effective </a:t>
            </a:r>
            <a:r>
              <a:rPr lang="en-US" i="1" dirty="0"/>
              <a:t>feedback, if it is to serve learning and </a:t>
            </a:r>
            <a:r>
              <a:rPr lang="en-US" i="1" dirty="0" smtClean="0"/>
              <a:t>improvement</a:t>
            </a:r>
          </a:p>
          <a:p>
            <a:endParaRPr lang="en-US" i="1" dirty="0" smtClean="0"/>
          </a:p>
          <a:p>
            <a:r>
              <a:rPr lang="en-US" i="1" dirty="0" smtClean="0"/>
              <a:t>Quote the study in UK – </a:t>
            </a:r>
            <a:r>
              <a:rPr lang="en-US" i="1" dirty="0" err="1" smtClean="0"/>
              <a:t>Wiliam</a:t>
            </a:r>
            <a:r>
              <a:rPr lang="en-US" i="1" dirty="0" smtClean="0"/>
              <a:t> looked at</a:t>
            </a:r>
            <a:r>
              <a:rPr lang="en-US" i="1" baseline="0" dirty="0" smtClean="0"/>
              <a:t> a district that had been incorporating AFL for 10 years.  Didn’t see the rise in student learning.  Conclusion was that the two elements that are most difficult – descriptive feedback and questioning were not implemented in a deep way.</a:t>
            </a:r>
            <a:endParaRPr lang="en-US" dirty="0"/>
          </a:p>
        </p:txBody>
      </p:sp>
      <p:sp>
        <p:nvSpPr>
          <p:cNvPr id="4" name="Slide Number Placeholder 3"/>
          <p:cNvSpPr>
            <a:spLocks noGrp="1"/>
          </p:cNvSpPr>
          <p:nvPr>
            <p:ph type="sldNum" sz="quarter" idx="10"/>
          </p:nvPr>
        </p:nvSpPr>
        <p:spPr/>
        <p:txBody>
          <a:bodyPr/>
          <a:lstStyle/>
          <a:p>
            <a:fld id="{212CA778-641A-4E47-B781-2113E704FBA9}" type="slidenum">
              <a:rPr lang="en-US" smtClean="0"/>
              <a:t>29</a:t>
            </a:fld>
            <a:endParaRPr lang="en-US"/>
          </a:p>
        </p:txBody>
      </p:sp>
    </p:spTree>
    <p:extLst>
      <p:ext uri="{BB962C8B-B14F-4D97-AF65-F5344CB8AC3E}">
        <p14:creationId xmlns:p14="http://schemas.microsoft.com/office/powerpoint/2010/main" val="12473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30</a:t>
            </a:fld>
            <a:endParaRPr lang="en-CA"/>
          </a:p>
        </p:txBody>
      </p:sp>
    </p:spTree>
    <p:extLst>
      <p:ext uri="{BB962C8B-B14F-4D97-AF65-F5344CB8AC3E}">
        <p14:creationId xmlns:p14="http://schemas.microsoft.com/office/powerpoint/2010/main" val="1896176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33</a:t>
            </a:fld>
            <a:endParaRPr lang="en-CA"/>
          </a:p>
        </p:txBody>
      </p:sp>
    </p:spTree>
    <p:extLst>
      <p:ext uri="{BB962C8B-B14F-4D97-AF65-F5344CB8AC3E}">
        <p14:creationId xmlns:p14="http://schemas.microsoft.com/office/powerpoint/2010/main" val="2704802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asked questions for many</a:t>
            </a:r>
            <a:r>
              <a:rPr lang="en-CA" baseline="0" dirty="0" smtClean="0"/>
              <a:t> purposes</a:t>
            </a:r>
          </a:p>
          <a:p>
            <a:r>
              <a:rPr lang="en-CA" baseline="0" dirty="0" smtClean="0"/>
              <a:t>	- To establish inquiries</a:t>
            </a:r>
          </a:p>
          <a:p>
            <a:r>
              <a:rPr lang="en-CA" baseline="0" dirty="0" smtClean="0"/>
              <a:t>	- To guide investigations</a:t>
            </a:r>
          </a:p>
          <a:p>
            <a:r>
              <a:rPr lang="en-CA" baseline="0" dirty="0" smtClean="0"/>
              <a:t>	- To assess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What is prior knowledge, what do they know, not know, level of understandings as they student is moving through the learning experience, what do I need to  do to support the student – what are the gaps, what information or knowledge are they missing, how are they reflecting on their learning</a:t>
            </a:r>
          </a:p>
          <a:p>
            <a:endParaRPr lang="en-CA" baseline="0" dirty="0" smtClean="0"/>
          </a:p>
        </p:txBody>
      </p:sp>
      <p:sp>
        <p:nvSpPr>
          <p:cNvPr id="4" name="Slide Number Placeholder 3"/>
          <p:cNvSpPr>
            <a:spLocks noGrp="1"/>
          </p:cNvSpPr>
          <p:nvPr>
            <p:ph type="sldNum" sz="quarter" idx="10"/>
          </p:nvPr>
        </p:nvSpPr>
        <p:spPr/>
        <p:txBody>
          <a:bodyPr/>
          <a:lstStyle/>
          <a:p>
            <a:fld id="{E79E9E7B-D06D-41EA-B744-013ABC4EED46}" type="slidenum">
              <a:rPr lang="en-CA" smtClean="0"/>
              <a:t>36</a:t>
            </a:fld>
            <a:endParaRPr lang="en-CA"/>
          </a:p>
        </p:txBody>
      </p:sp>
    </p:spTree>
    <p:extLst>
      <p:ext uri="{BB962C8B-B14F-4D97-AF65-F5344CB8AC3E}">
        <p14:creationId xmlns:p14="http://schemas.microsoft.com/office/powerpoint/2010/main" val="3832551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Audio</a:t>
            </a:r>
            <a:r>
              <a:rPr lang="en-CA" baseline="0" dirty="0" smtClean="0"/>
              <a:t> tape yourself – what do </a:t>
            </a:r>
            <a:r>
              <a:rPr lang="en-CA" baseline="0" smtClean="0"/>
              <a:t>you notice?</a:t>
            </a:r>
            <a:endParaRPr lang="en-CA"/>
          </a:p>
        </p:txBody>
      </p:sp>
      <p:sp>
        <p:nvSpPr>
          <p:cNvPr id="4" name="Slide Number Placeholder 3"/>
          <p:cNvSpPr>
            <a:spLocks noGrp="1"/>
          </p:cNvSpPr>
          <p:nvPr>
            <p:ph type="sldNum" sz="quarter" idx="10"/>
          </p:nvPr>
        </p:nvSpPr>
        <p:spPr/>
        <p:txBody>
          <a:bodyPr/>
          <a:lstStyle/>
          <a:p>
            <a:fld id="{E79E9E7B-D06D-41EA-B744-013ABC4EED46}" type="slidenum">
              <a:rPr lang="en-CA" smtClean="0"/>
              <a:t>37</a:t>
            </a:fld>
            <a:endParaRPr lang="en-CA"/>
          </a:p>
        </p:txBody>
      </p:sp>
    </p:spTree>
    <p:extLst>
      <p:ext uri="{BB962C8B-B14F-4D97-AF65-F5344CB8AC3E}">
        <p14:creationId xmlns:p14="http://schemas.microsoft.com/office/powerpoint/2010/main" val="349670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Peter</a:t>
            </a:r>
            <a:r>
              <a:rPr lang="en-CA" baseline="0" dirty="0" smtClean="0"/>
              <a:t> Pappas – suggests that the kind of questions and ways we build self assessment skills of students can be described in a taxonomy – based on Bloom’s</a:t>
            </a:r>
          </a:p>
          <a:p>
            <a:r>
              <a:rPr lang="en-CA" baseline="0" dirty="0" smtClean="0"/>
              <a:t>Lower level of remembering and asking students to recall, to creating</a:t>
            </a:r>
          </a:p>
          <a:p>
            <a:r>
              <a:rPr lang="en-CA" baseline="0" dirty="0" smtClean="0"/>
              <a:t>Way of ensuring that self-assessment is deepening and developing students meta-cognitive skills</a:t>
            </a:r>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38</a:t>
            </a:fld>
            <a:endParaRPr lang="en-CA"/>
          </a:p>
        </p:txBody>
      </p:sp>
    </p:spTree>
    <p:extLst>
      <p:ext uri="{BB962C8B-B14F-4D97-AF65-F5344CB8AC3E}">
        <p14:creationId xmlns:p14="http://schemas.microsoft.com/office/powerpoint/2010/main" val="2030318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Key principles to start with – give kids different ways to show what they know and can do</a:t>
            </a:r>
          </a:p>
          <a:p>
            <a:pPr marL="171450" indent="-171450">
              <a:buFontTx/>
              <a:buChar char="-"/>
            </a:pPr>
            <a:r>
              <a:rPr lang="en-CA" baseline="0" dirty="0" smtClean="0"/>
              <a:t>Gather broad range of different types of information using a variety of tools</a:t>
            </a:r>
          </a:p>
          <a:p>
            <a:pPr marL="171450" indent="-171450">
              <a:buFontTx/>
              <a:buChar char="-"/>
            </a:pPr>
            <a:r>
              <a:rPr lang="en-CA" baseline="0" dirty="0" smtClean="0"/>
              <a:t>Incorporate self assessment and help kids develop the metacognitive and self awareness skills</a:t>
            </a:r>
          </a:p>
          <a:p>
            <a:pPr marL="171450" indent="-171450">
              <a:buFontTx/>
              <a:buChar char="-"/>
            </a:pPr>
            <a:r>
              <a:rPr lang="en-CA" baseline="0" dirty="0" smtClean="0"/>
              <a:t>Ultimately, they have to assess themselves</a:t>
            </a:r>
            <a:endParaRPr lang="en-CA" dirty="0" smtClean="0"/>
          </a:p>
          <a:p>
            <a:r>
              <a:rPr lang="en-CA" dirty="0" smtClean="0"/>
              <a:t>- Really important</a:t>
            </a:r>
            <a:r>
              <a:rPr lang="en-CA" baseline="0" dirty="0" smtClean="0"/>
              <a:t> to see assessment as ongoing and a part of instruction – linked</a:t>
            </a:r>
          </a:p>
          <a:p>
            <a:r>
              <a:rPr lang="en-CA" baseline="0" dirty="0" smtClean="0"/>
              <a:t>Descriptive feedback, questions for “uncovering” misconceptions, clarifying and extending thinking</a:t>
            </a:r>
            <a:endParaRPr lang="en-CA" dirty="0" smtClean="0"/>
          </a:p>
          <a:p>
            <a:endParaRPr lang="en-CA" dirty="0" smtClean="0"/>
          </a:p>
          <a:p>
            <a:r>
              <a:rPr lang="en-CA" dirty="0" smtClean="0"/>
              <a:t>Interplay of content</a:t>
            </a:r>
            <a:r>
              <a:rPr lang="en-CA" baseline="0" dirty="0" smtClean="0"/>
              <a:t> – for application</a:t>
            </a:r>
          </a:p>
          <a:p>
            <a:r>
              <a:rPr lang="en-CA" baseline="0" dirty="0" smtClean="0"/>
              <a:t>Thinking like a scientist, communicating like a mathematician</a:t>
            </a:r>
            <a:endParaRPr lang="en-CA" dirty="0" smtClean="0"/>
          </a:p>
          <a:p>
            <a:r>
              <a:rPr lang="en-CA" dirty="0" smtClean="0"/>
              <a:t>Not one size fits all</a:t>
            </a:r>
          </a:p>
          <a:p>
            <a:endParaRPr lang="en-CA" dirty="0" smtClean="0"/>
          </a:p>
          <a:p>
            <a:r>
              <a:rPr lang="en-CA" dirty="0" smtClean="0"/>
              <a:t>Deepen</a:t>
            </a:r>
            <a:r>
              <a:rPr lang="en-CA" baseline="0" dirty="0" smtClean="0"/>
              <a:t> our assessment practices</a:t>
            </a:r>
            <a:endParaRPr lang="en-CA" dirty="0" smtClean="0"/>
          </a:p>
          <a:p>
            <a:endParaRPr lang="en-CA" dirty="0"/>
          </a:p>
        </p:txBody>
      </p:sp>
      <p:sp>
        <p:nvSpPr>
          <p:cNvPr id="4" name="Slide Number Placeholder 3"/>
          <p:cNvSpPr>
            <a:spLocks noGrp="1"/>
          </p:cNvSpPr>
          <p:nvPr>
            <p:ph type="sldNum" sz="quarter" idx="10"/>
          </p:nvPr>
        </p:nvSpPr>
        <p:spPr/>
        <p:txBody>
          <a:bodyPr/>
          <a:lstStyle/>
          <a:p>
            <a:fld id="{B61C3D4A-6FD8-4E5A-B654-6FE0485AD357}" type="slidenum">
              <a:rPr lang="en-CA" smtClean="0"/>
              <a:t>41</a:t>
            </a:fld>
            <a:endParaRPr lang="en-CA"/>
          </a:p>
        </p:txBody>
      </p:sp>
    </p:spTree>
    <p:extLst>
      <p:ext uri="{BB962C8B-B14F-4D97-AF65-F5344CB8AC3E}">
        <p14:creationId xmlns:p14="http://schemas.microsoft.com/office/powerpoint/2010/main" val="3133501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3E38C-ECD2-4E6A-ACDA-20974AD7539C}" type="slidenum">
              <a:rPr lang="en-US"/>
              <a:pPr/>
              <a:t>43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schools combined effort to look for intentional</a:t>
            </a:r>
            <a:r>
              <a:rPr lang="en-CA" baseline="0" dirty="0" smtClean="0"/>
              <a:t> ways to communicate about student learning with parents – Hillcrest Elementary Surrey</a:t>
            </a:r>
          </a:p>
          <a:p>
            <a:r>
              <a:rPr lang="en-CA" baseline="0" dirty="0" smtClean="0"/>
              <a:t>Plan of Learning – letting parents know ahead of time some of the important, deep areas of learning that are planned</a:t>
            </a:r>
          </a:p>
          <a:p>
            <a:r>
              <a:rPr lang="en-CA" baseline="0" dirty="0" smtClean="0"/>
              <a:t>A class/school blog – kids contribute their thoughts to the blog as well</a:t>
            </a:r>
          </a:p>
          <a:p>
            <a:r>
              <a:rPr lang="en-CA" baseline="0" dirty="0" smtClean="0"/>
              <a:t>Learning pictures – ways of helping parents understand what learning looks like as it develops – writing down a hall from K – 7, showing the progression of learning</a:t>
            </a:r>
          </a:p>
          <a:p>
            <a:r>
              <a:rPr lang="en-CA" baseline="0" dirty="0" smtClean="0"/>
              <a:t>Student 3- way conferencing – sometimes during school time, while kids are in the class</a:t>
            </a:r>
          </a:p>
          <a:p>
            <a:r>
              <a:rPr lang="en-CA" baseline="0" dirty="0" smtClean="0"/>
              <a:t> Portfolio celebrations during class time so that parents can see their child’s progress – this was effective in schools where parents may not be going on the portfolio on a regular basis</a:t>
            </a:r>
          </a:p>
          <a:p>
            <a:r>
              <a:rPr lang="en-CA" baseline="0" dirty="0" smtClean="0"/>
              <a:t>Goal setting – sending home self-assessments, using electronic tools to build this in to the examples being sent home</a:t>
            </a:r>
          </a:p>
          <a:p>
            <a:r>
              <a:rPr lang="en-CA" baseline="0" dirty="0" smtClean="0"/>
              <a:t> Coffee Mornings – a way to invite parents in, make school a “known” place and provide an opportunity to build parents understanding of school, curriculum and </a:t>
            </a:r>
            <a:r>
              <a:rPr lang="en-CA" baseline="0" dirty="0" err="1" smtClean="0"/>
              <a:t>leanring</a:t>
            </a:r>
            <a:endParaRPr lang="en-CA" dirty="0"/>
          </a:p>
        </p:txBody>
      </p:sp>
      <p:sp>
        <p:nvSpPr>
          <p:cNvPr id="4" name="Slide Number Placeholder 3"/>
          <p:cNvSpPr>
            <a:spLocks noGrp="1"/>
          </p:cNvSpPr>
          <p:nvPr>
            <p:ph type="sldNum" sz="quarter" idx="10"/>
          </p:nvPr>
        </p:nvSpPr>
        <p:spPr/>
        <p:txBody>
          <a:bodyPr/>
          <a:lstStyle/>
          <a:p>
            <a:fld id="{C4FCE6C5-4682-4EC2-A3BE-5C74EFDE7D9E}" type="slidenum">
              <a:rPr lang="en-CA" smtClean="0"/>
              <a:t>46</a:t>
            </a:fld>
            <a:endParaRPr lang="en-CA"/>
          </a:p>
        </p:txBody>
      </p:sp>
    </p:spTree>
    <p:extLst>
      <p:ext uri="{BB962C8B-B14F-4D97-AF65-F5344CB8AC3E}">
        <p14:creationId xmlns:p14="http://schemas.microsoft.com/office/powerpoint/2010/main" val="370576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dirty="0" smtClean="0"/>
              <a:t>Core</a:t>
            </a:r>
            <a:r>
              <a:rPr lang="en-CA" sz="1200" baseline="0" dirty="0" smtClean="0"/>
              <a:t> Competencies are foundational in this curriculum – give us our overall purpose of schooling, align with the Educated Citizen and are agreed upon skills that the world of work, business etc. suggests are needed for success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sz="120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dirty="0" smtClean="0"/>
              <a:t>(thinking like a scientist, historian, communicating like an author a mathematician)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dirty="0" smtClean="0"/>
              <a:t>what makes a good thinker, the difference between critical and creative thinking, aspects of good communication, what it means to have a positive personal identity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dirty="0" smtClean="0"/>
              <a:t>Can they describe their personal development of the core competencies?</a:t>
            </a:r>
          </a:p>
          <a:p>
            <a:pPr marL="171450" indent="-171450">
              <a:buFontTx/>
              <a:buChar char="-"/>
            </a:pPr>
            <a:endParaRPr lang="en-CA" dirty="0" smtClean="0"/>
          </a:p>
          <a:p>
            <a:pPr marL="171450" indent="-171450">
              <a:buFontTx/>
              <a:buChar char="-"/>
            </a:pPr>
            <a:endParaRPr lang="en-CA" dirty="0" smtClean="0"/>
          </a:p>
          <a:p>
            <a:pPr marL="171450" indent="-171450">
              <a:buFontTx/>
              <a:buChar char="-"/>
            </a:pPr>
            <a:endParaRPr lang="en-CA" dirty="0" smtClean="0"/>
          </a:p>
          <a:p>
            <a:pPr marL="171450" indent="-171450">
              <a:buFontTx/>
              <a:buChar char="-"/>
            </a:pPr>
            <a:endParaRPr lang="en-CA" dirty="0" smtClean="0"/>
          </a:p>
          <a:p>
            <a:pPr marL="171450" indent="-171450">
              <a:buFontTx/>
              <a:buChar char="-"/>
            </a:pPr>
            <a:r>
              <a:rPr lang="en-CA" dirty="0" smtClean="0"/>
              <a:t>Core competencies are embedded in the curricular</a:t>
            </a:r>
            <a:r>
              <a:rPr lang="en-CA" baseline="0" dirty="0" smtClean="0"/>
              <a:t> competencies, however, we do also need to pay attention to them and ensure that they come alive in our classrooms</a:t>
            </a:r>
          </a:p>
          <a:p>
            <a:pPr marL="171450" indent="-171450">
              <a:buFontTx/>
              <a:buChar char="-"/>
            </a:pPr>
            <a:r>
              <a:rPr lang="en-CA" baseline="0" dirty="0" smtClean="0"/>
              <a:t>Start by noticing them, naming them and nurturing them </a:t>
            </a:r>
          </a:p>
          <a:p>
            <a:pPr marL="171450" indent="-171450">
              <a:buFontTx/>
              <a:buChar char="-"/>
            </a:pPr>
            <a:r>
              <a:rPr lang="en-CA" baseline="0" dirty="0" smtClean="0"/>
              <a:t>They is a uniqueness about their expression in different disciplines – use the language, talk about how historians think, authors communicate</a:t>
            </a:r>
          </a:p>
          <a:p>
            <a:pPr marL="171450" indent="-171450">
              <a:buFontTx/>
              <a:buChar char="-"/>
            </a:pPr>
            <a:r>
              <a:rPr lang="en-CA" baseline="0" dirty="0" smtClean="0"/>
              <a:t>Make them explicit with kids, talk about the aspects, go into the profiles</a:t>
            </a:r>
          </a:p>
          <a:p>
            <a:pPr marL="171450" indent="-171450">
              <a:buFontTx/>
              <a:buChar char="-"/>
            </a:pPr>
            <a:r>
              <a:rPr lang="en-CA" baseline="0" dirty="0" smtClean="0"/>
              <a:t>Incorporate the core competencies in your self-assessment work with kids</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3</a:t>
            </a:fld>
            <a:endParaRPr lang="en-CA"/>
          </a:p>
        </p:txBody>
      </p:sp>
    </p:spTree>
    <p:extLst>
      <p:ext uri="{BB962C8B-B14F-4D97-AF65-F5344CB8AC3E}">
        <p14:creationId xmlns:p14="http://schemas.microsoft.com/office/powerpoint/2010/main" val="2544216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making reporting an event that looks more autopsy like than growth oriented.  We have the</a:t>
            </a:r>
            <a:r>
              <a:rPr lang="en-US" baseline="0" dirty="0" smtClean="0"/>
              <a:t> tools for this.</a:t>
            </a:r>
          </a:p>
          <a:p>
            <a:r>
              <a:rPr lang="en-US" baseline="0" dirty="0" smtClean="0"/>
              <a:t>Consider: Fresh Grade use in Surrey, and the 2015 </a:t>
            </a:r>
            <a:r>
              <a:rPr lang="en-US" baseline="0" dirty="0" err="1" smtClean="0"/>
              <a:t>Cmolik</a:t>
            </a:r>
            <a:r>
              <a:rPr lang="en-US" baseline="0" dirty="0" smtClean="0"/>
              <a:t> Prize winner for Making </a:t>
            </a:r>
            <a:r>
              <a:rPr lang="en-US" baseline="0" smtClean="0"/>
              <a:t>Learning Visible</a:t>
            </a:r>
            <a:endParaRPr lang="en-US" dirty="0"/>
          </a:p>
        </p:txBody>
      </p:sp>
      <p:sp>
        <p:nvSpPr>
          <p:cNvPr id="4" name="Slide Number Placeholder 3"/>
          <p:cNvSpPr>
            <a:spLocks noGrp="1"/>
          </p:cNvSpPr>
          <p:nvPr>
            <p:ph type="sldNum" sz="quarter" idx="10"/>
          </p:nvPr>
        </p:nvSpPr>
        <p:spPr/>
        <p:txBody>
          <a:bodyPr/>
          <a:lstStyle/>
          <a:p>
            <a:fld id="{212CA778-641A-4E47-B781-2113E704FBA9}" type="slidenum">
              <a:rPr lang="en-US" smtClean="0"/>
              <a:t>48</a:t>
            </a:fld>
            <a:endParaRPr lang="en-US"/>
          </a:p>
        </p:txBody>
      </p:sp>
    </p:spTree>
    <p:extLst>
      <p:ext uri="{BB962C8B-B14F-4D97-AF65-F5344CB8AC3E}">
        <p14:creationId xmlns:p14="http://schemas.microsoft.com/office/powerpoint/2010/main" val="3321196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a:buNone/>
            </a:pPr>
            <a:endParaRPr lang="en-CA" sz="3200" dirty="0" smtClean="0"/>
          </a:p>
          <a:p>
            <a:endParaRPr lang="en-CA" dirty="0"/>
          </a:p>
        </p:txBody>
      </p:sp>
      <p:sp>
        <p:nvSpPr>
          <p:cNvPr id="4" name="Slide Number Placeholder 3"/>
          <p:cNvSpPr>
            <a:spLocks noGrp="1"/>
          </p:cNvSpPr>
          <p:nvPr>
            <p:ph type="sldNum" sz="quarter" idx="10"/>
          </p:nvPr>
        </p:nvSpPr>
        <p:spPr/>
        <p:txBody>
          <a:bodyPr/>
          <a:lstStyle/>
          <a:p>
            <a:fld id="{A74E8A6B-D0B3-4FC9-AFD2-19E37B259D0B}" type="slidenum">
              <a:rPr lang="en-CA" smtClean="0"/>
              <a:t>51</a:t>
            </a:fld>
            <a:endParaRPr lang="en-CA" dirty="0"/>
          </a:p>
        </p:txBody>
      </p:sp>
    </p:spTree>
    <p:extLst>
      <p:ext uri="{BB962C8B-B14F-4D97-AF65-F5344CB8AC3E}">
        <p14:creationId xmlns:p14="http://schemas.microsoft.com/office/powerpoint/2010/main" val="3308367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clear, understandable language</a:t>
            </a:r>
          </a:p>
          <a:p>
            <a:pPr lvl="0"/>
            <a:r>
              <a:rPr lang="en-CA" dirty="0" smtClean="0"/>
              <a:t>parents are well informed about the growth, progress and achievement of their child </a:t>
            </a:r>
          </a:p>
          <a:p>
            <a:r>
              <a:rPr lang="en-CA" dirty="0" smtClean="0"/>
              <a:t>Makes learning visible  -  parents see their child’s learning; examples of student work, portfolio, student led, electronic tools</a:t>
            </a:r>
          </a:p>
          <a:p>
            <a:r>
              <a:rPr lang="en-CA" dirty="0" smtClean="0"/>
              <a:t>Communication provides an illustrative profile of the learner</a:t>
            </a:r>
          </a:p>
          <a:p>
            <a:pPr lvl="0"/>
            <a:r>
              <a:rPr lang="en-CA" dirty="0" smtClean="0"/>
              <a:t>Next steps in their child’s learning and development and ways they can be supported is clear</a:t>
            </a:r>
          </a:p>
          <a:p>
            <a:pPr lvl="0"/>
            <a:r>
              <a:rPr lang="en-CA" dirty="0" smtClean="0"/>
              <a:t>Provides information about the learner as a member of the learning community, how they approach learning and communicates that the teacher knows and cares about the learner</a:t>
            </a:r>
          </a:p>
          <a:p>
            <a:pPr lvl="0"/>
            <a:r>
              <a:rPr lang="en-CA" dirty="0" smtClean="0"/>
              <a:t>Outlines specific interventions and supports </a:t>
            </a:r>
          </a:p>
          <a:p>
            <a:pPr lvl="0"/>
            <a:r>
              <a:rPr lang="en-CA" dirty="0" smtClean="0"/>
              <a:t>Provides a summary and documents the student’s learning experience</a:t>
            </a:r>
          </a:p>
          <a:p>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53</a:t>
            </a:fld>
            <a:endParaRPr lang="en-CA"/>
          </a:p>
        </p:txBody>
      </p:sp>
    </p:spTree>
    <p:extLst>
      <p:ext uri="{BB962C8B-B14F-4D97-AF65-F5344CB8AC3E}">
        <p14:creationId xmlns:p14="http://schemas.microsoft.com/office/powerpoint/2010/main" val="2626161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Acknowledge the uncertainty</a:t>
            </a:r>
            <a:r>
              <a:rPr lang="en-CA" sz="1200" kern="1200" dirty="0" smtClean="0">
                <a:solidFill>
                  <a:schemeClr val="tx1"/>
                </a:solidFill>
                <a:effectLst/>
                <a:latin typeface="+mn-lt"/>
                <a:ea typeface="+mn-ea"/>
                <a:cs typeface="+mn-cs"/>
              </a:rPr>
              <a:t> of implementing the redesigned curriculum (RC) </a:t>
            </a:r>
          </a:p>
          <a:p>
            <a:pPr lvl="0"/>
            <a:r>
              <a:rPr lang="en-CA" sz="1200" b="1" kern="1200" dirty="0" smtClean="0">
                <a:solidFill>
                  <a:schemeClr val="tx1"/>
                </a:solidFill>
                <a:effectLst/>
                <a:latin typeface="+mn-lt"/>
                <a:ea typeface="+mn-ea"/>
                <a:cs typeface="+mn-cs"/>
              </a:rPr>
              <a:t>Feel comfortable </a:t>
            </a:r>
            <a:r>
              <a:rPr lang="en-CA" sz="1200" kern="1200" dirty="0" smtClean="0">
                <a:solidFill>
                  <a:schemeClr val="tx1"/>
                </a:solidFill>
                <a:effectLst/>
                <a:latin typeface="+mn-lt"/>
                <a:ea typeface="+mn-ea"/>
                <a:cs typeface="+mn-cs"/>
              </a:rPr>
              <a:t>with the dissonance of not knowing</a:t>
            </a:r>
          </a:p>
          <a:p>
            <a:pPr lvl="0"/>
            <a:r>
              <a:rPr lang="en-CA" sz="1200" b="1" kern="1200" dirty="0" smtClean="0">
                <a:solidFill>
                  <a:schemeClr val="tx1"/>
                </a:solidFill>
                <a:effectLst/>
                <a:latin typeface="+mn-lt"/>
                <a:ea typeface="+mn-ea"/>
                <a:cs typeface="+mn-cs"/>
              </a:rPr>
              <a:t>Think about the Know, Do, Understand framework</a:t>
            </a:r>
            <a:r>
              <a:rPr lang="en-CA" sz="1200" kern="1200" dirty="0" smtClean="0">
                <a:solidFill>
                  <a:schemeClr val="tx1"/>
                </a:solidFill>
                <a:effectLst/>
                <a:latin typeface="+mn-lt"/>
                <a:ea typeface="+mn-ea"/>
                <a:cs typeface="+mn-cs"/>
              </a:rPr>
              <a:t> that is underlying the redesigned curriculum directed at learners</a:t>
            </a:r>
          </a:p>
          <a:p>
            <a:pPr lvl="0"/>
            <a:r>
              <a:rPr lang="en-CA" sz="1200" b="1" kern="1200" dirty="0" smtClean="0">
                <a:solidFill>
                  <a:schemeClr val="tx1"/>
                </a:solidFill>
                <a:effectLst/>
                <a:latin typeface="+mn-lt"/>
                <a:ea typeface="+mn-ea"/>
                <a:cs typeface="+mn-cs"/>
              </a:rPr>
              <a:t>It is the same for teachers making sense of the redesigned curriculum:</a:t>
            </a:r>
            <a:r>
              <a:rPr lang="en-CA" sz="1200" kern="1200" dirty="0" smtClean="0">
                <a:solidFill>
                  <a:schemeClr val="tx1"/>
                </a:solidFill>
                <a:effectLst/>
                <a:latin typeface="+mn-lt"/>
                <a:ea typeface="+mn-ea"/>
                <a:cs typeface="+mn-cs"/>
              </a:rPr>
              <a:t>   my presentation today is about the </a:t>
            </a:r>
            <a:r>
              <a:rPr lang="en-CA" sz="1200" b="1" kern="1200" dirty="0" smtClean="0">
                <a:solidFill>
                  <a:schemeClr val="tx1"/>
                </a:solidFill>
                <a:effectLst/>
                <a:latin typeface="+mn-lt"/>
                <a:ea typeface="+mn-ea"/>
                <a:cs typeface="+mn-cs"/>
              </a:rPr>
              <a:t>KNOWING</a:t>
            </a:r>
            <a:r>
              <a:rPr lang="en-CA" sz="1200" kern="1200" dirty="0" smtClean="0">
                <a:solidFill>
                  <a:schemeClr val="tx1"/>
                </a:solidFill>
                <a:effectLst/>
                <a:latin typeface="+mn-lt"/>
                <a:ea typeface="+mn-ea"/>
                <a:cs typeface="+mn-cs"/>
              </a:rPr>
              <a:t>; you will only </a:t>
            </a:r>
            <a:r>
              <a:rPr lang="en-CA" sz="1200" b="1" kern="1200" dirty="0" smtClean="0">
                <a:solidFill>
                  <a:schemeClr val="tx1"/>
                </a:solidFill>
                <a:effectLst/>
                <a:latin typeface="+mn-lt"/>
                <a:ea typeface="+mn-ea"/>
                <a:cs typeface="+mn-cs"/>
              </a:rPr>
              <a:t>UNDERSTAND</a:t>
            </a:r>
            <a:r>
              <a:rPr lang="en-CA" sz="1200" kern="1200" dirty="0" smtClean="0">
                <a:solidFill>
                  <a:schemeClr val="tx1"/>
                </a:solidFill>
                <a:effectLst/>
                <a:latin typeface="+mn-lt"/>
                <a:ea typeface="+mn-ea"/>
                <a:cs typeface="+mn-cs"/>
              </a:rPr>
              <a:t> the redesigned curriculum when you </a:t>
            </a:r>
            <a:r>
              <a:rPr lang="en-CA" sz="1200" b="1" kern="1200" dirty="0" smtClean="0">
                <a:solidFill>
                  <a:schemeClr val="tx1"/>
                </a:solidFill>
                <a:effectLst/>
                <a:latin typeface="+mn-lt"/>
                <a:ea typeface="+mn-ea"/>
                <a:cs typeface="+mn-cs"/>
              </a:rPr>
              <a:t>DO</a:t>
            </a:r>
            <a:r>
              <a:rPr lang="en-CA" sz="1200" kern="1200" dirty="0" smtClean="0">
                <a:solidFill>
                  <a:schemeClr val="tx1"/>
                </a:solidFill>
                <a:effectLst/>
                <a:latin typeface="+mn-lt"/>
                <a:ea typeface="+mn-ea"/>
                <a:cs typeface="+mn-cs"/>
              </a:rPr>
              <a:t> it! </a:t>
            </a:r>
          </a:p>
          <a:p>
            <a:pPr lvl="0"/>
            <a:r>
              <a:rPr lang="en-CA" sz="1200" kern="1200" dirty="0" smtClean="0">
                <a:solidFill>
                  <a:schemeClr val="tx1"/>
                </a:solidFill>
                <a:effectLst/>
                <a:latin typeface="+mn-lt"/>
                <a:ea typeface="+mn-ea"/>
                <a:cs typeface="+mn-cs"/>
              </a:rPr>
              <a:t>T</a:t>
            </a:r>
            <a:r>
              <a:rPr lang="en-CA" sz="1200" b="1" kern="1200" dirty="0" smtClean="0">
                <a:solidFill>
                  <a:schemeClr val="tx1"/>
                </a:solidFill>
                <a:effectLst/>
                <a:latin typeface="+mn-lt"/>
                <a:ea typeface="+mn-ea"/>
                <a:cs typeface="+mn-cs"/>
              </a:rPr>
              <a:t>hink big and act small: </a:t>
            </a:r>
            <a:r>
              <a:rPr lang="en-CA" sz="1200" kern="1200" dirty="0" smtClean="0">
                <a:solidFill>
                  <a:schemeClr val="tx1"/>
                </a:solidFill>
                <a:effectLst/>
                <a:latin typeface="+mn-lt"/>
                <a:ea typeface="+mn-ea"/>
                <a:cs typeface="+mn-cs"/>
              </a:rPr>
              <a:t> choose one aspect of the RC you are passionate about (</a:t>
            </a:r>
            <a:r>
              <a:rPr lang="en-CA" sz="1200" kern="1200" dirty="0" err="1" smtClean="0">
                <a:solidFill>
                  <a:schemeClr val="tx1"/>
                </a:solidFill>
                <a:effectLst/>
                <a:latin typeface="+mn-lt"/>
                <a:ea typeface="+mn-ea"/>
                <a:cs typeface="+mn-cs"/>
              </a:rPr>
              <a:t>e..g</a:t>
            </a:r>
            <a:r>
              <a:rPr lang="en-CA" sz="1200" kern="1200" dirty="0" smtClean="0">
                <a:solidFill>
                  <a:schemeClr val="tx1"/>
                </a:solidFill>
                <a:effectLst/>
                <a:latin typeface="+mn-lt"/>
                <a:ea typeface="+mn-ea"/>
                <a:cs typeface="+mn-cs"/>
              </a:rPr>
              <a:t>, ONE core competency, ONE discipline, ONE aspect of integrating the areas of learning, descriptive feedback, </a:t>
            </a:r>
            <a:r>
              <a:rPr lang="en-CA" sz="1200" kern="1200" dirty="0" err="1" smtClean="0">
                <a:solidFill>
                  <a:schemeClr val="tx1"/>
                </a:solidFill>
                <a:effectLst/>
                <a:latin typeface="+mn-lt"/>
                <a:ea typeface="+mn-ea"/>
                <a:cs typeface="+mn-cs"/>
              </a:rPr>
              <a:t>etc</a:t>
            </a:r>
            <a:r>
              <a:rPr lang="en-CA" sz="1200" kern="1200" smtClean="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E79E9E7B-D06D-41EA-B744-013ABC4EED46}" type="slidenum">
              <a:rPr lang="en-CA" smtClean="0"/>
              <a:t>55</a:t>
            </a:fld>
            <a:endParaRPr lang="en-CA"/>
          </a:p>
        </p:txBody>
      </p:sp>
    </p:spTree>
    <p:extLst>
      <p:ext uri="{BB962C8B-B14F-4D97-AF65-F5344CB8AC3E}">
        <p14:creationId xmlns:p14="http://schemas.microsoft.com/office/powerpoint/2010/main" val="65282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Core</a:t>
            </a:r>
            <a:r>
              <a:rPr lang="en-CA" baseline="0" dirty="0" smtClean="0"/>
              <a:t> competencies are clearly aligned and expressed in the curricular competencies</a:t>
            </a:r>
            <a:endParaRPr lang="en-CA" dirty="0" smtClean="0"/>
          </a:p>
          <a:p>
            <a:pPr marL="171450" indent="-171450">
              <a:buFontTx/>
              <a:buChar char="-"/>
            </a:pPr>
            <a:r>
              <a:rPr lang="en-CA" dirty="0" smtClean="0"/>
              <a:t>Here is an example of</a:t>
            </a:r>
            <a:r>
              <a:rPr lang="en-CA" baseline="0" dirty="0" smtClean="0"/>
              <a:t> how a teacher of Grade 8 and 9 math, took the curricular competencies and identified which core competencies they connected to – this helped him make sense of how the core are embedded and how paying attention to the curricular competencies would in fact activate the core competencies</a:t>
            </a:r>
          </a:p>
          <a:p>
            <a:pPr marL="171450" indent="-171450">
              <a:buFontTx/>
              <a:buChar char="-"/>
            </a:pPr>
            <a:r>
              <a:rPr lang="en-CA" baseline="0" dirty="0" smtClean="0"/>
              <a:t>Sharing this with kids helped them see what they were learning, how it links to the core competencies and why it is important</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4</a:t>
            </a:fld>
            <a:endParaRPr lang="en-CA"/>
          </a:p>
        </p:txBody>
      </p:sp>
    </p:spTree>
    <p:extLst>
      <p:ext uri="{BB962C8B-B14F-4D97-AF65-F5344CB8AC3E}">
        <p14:creationId xmlns:p14="http://schemas.microsoft.com/office/powerpoint/2010/main" val="264856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curriculum leans towards instructional design that</a:t>
            </a:r>
            <a:r>
              <a:rPr lang="en-CA" baseline="0" dirty="0" smtClean="0"/>
              <a:t> is more learner centred and less teacher directed</a:t>
            </a:r>
          </a:p>
          <a:p>
            <a:r>
              <a:rPr lang="en-CA" baseline="0" dirty="0" smtClean="0"/>
              <a:t>-opportunities to explore passions and interests and fit the curriculum with your community</a:t>
            </a:r>
          </a:p>
          <a:p>
            <a:r>
              <a:rPr lang="en-CA" baseline="0" dirty="0" smtClean="0"/>
              <a:t>-better meet the needs of our learners</a:t>
            </a:r>
          </a:p>
          <a:p>
            <a:r>
              <a:rPr lang="en-CA" baseline="0" dirty="0" smtClean="0"/>
              <a:t>-teachers asked for curriculum that allowed them to do the things they were doing – more of! </a:t>
            </a:r>
          </a:p>
          <a:p>
            <a:r>
              <a:rPr lang="en-CA" baseline="0" dirty="0" smtClean="0"/>
              <a:t>-more open ended, allowing teachers to shape it more to their kids</a:t>
            </a:r>
          </a:p>
          <a:p>
            <a:endParaRPr lang="en-CA" baseline="0" dirty="0" smtClean="0"/>
          </a:p>
          <a:p>
            <a:pPr marL="171450" indent="-171450">
              <a:buFontTx/>
              <a:buChar char="-"/>
            </a:pPr>
            <a:r>
              <a:rPr lang="en-CA" baseline="0" dirty="0" smtClean="0"/>
              <a:t>There is still a need within these instructional approaches for knowledge – but with an emphasis on applying it</a:t>
            </a:r>
          </a:p>
          <a:p>
            <a:pPr marL="171450" indent="-171450">
              <a:buFontTx/>
              <a:buChar char="-"/>
            </a:pPr>
            <a:r>
              <a:rPr lang="en-CA" baseline="0" dirty="0" smtClean="0"/>
              <a:t>Teachers will still give “lessons”, directly teach, but in the context of the bigger picture – who needs additional instruction, may be more in small groups or with specific kids</a:t>
            </a:r>
          </a:p>
          <a:p>
            <a:pPr marL="171450" indent="-171450">
              <a:buFontTx/>
              <a:buChar char="-"/>
            </a:pPr>
            <a:r>
              <a:rPr lang="en-CA" baseline="0" dirty="0" smtClean="0"/>
              <a:t>Build knowledge, skills and understanding in tandem</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5</a:t>
            </a:fld>
            <a:endParaRPr lang="en-CA"/>
          </a:p>
        </p:txBody>
      </p:sp>
    </p:spTree>
    <p:extLst>
      <p:ext uri="{BB962C8B-B14F-4D97-AF65-F5344CB8AC3E}">
        <p14:creationId xmlns:p14="http://schemas.microsoft.com/office/powerpoint/2010/main" val="23883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isn’t just one way to approach the curriculum and teachers will begin in different ways</a:t>
            </a:r>
          </a:p>
          <a:p>
            <a:pPr marL="171450" indent="-171450">
              <a:buFontTx/>
              <a:buChar char="-"/>
            </a:pPr>
            <a:r>
              <a:rPr lang="en-CA" baseline="0" dirty="0" smtClean="0"/>
              <a:t>Allows you to approach it according to where you are and feel most comfortable</a:t>
            </a:r>
          </a:p>
          <a:p>
            <a:pPr marL="171450" indent="-171450">
              <a:buFontTx/>
              <a:buChar char="-"/>
            </a:pPr>
            <a:r>
              <a:rPr lang="en-CA" baseline="0" dirty="0" smtClean="0"/>
              <a:t>One way to begin is to start with a topic or unit that you love to teach</a:t>
            </a:r>
          </a:p>
          <a:p>
            <a:pPr marL="171450" indent="-171450">
              <a:buFontTx/>
              <a:buChar char="-"/>
            </a:pPr>
            <a:r>
              <a:rPr lang="en-CA" baseline="0" dirty="0" smtClean="0"/>
              <a:t>Start by just </a:t>
            </a:r>
            <a:r>
              <a:rPr lang="en-CA" baseline="0" dirty="0" err="1" smtClean="0"/>
              <a:t>tweeking</a:t>
            </a:r>
            <a:r>
              <a:rPr lang="en-CA" baseline="0" dirty="0" smtClean="0"/>
              <a:t> the unit, incorporating more choice, projects, an inquiry question</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6</a:t>
            </a:fld>
            <a:endParaRPr lang="en-CA"/>
          </a:p>
        </p:txBody>
      </p:sp>
    </p:spTree>
    <p:extLst>
      <p:ext uri="{BB962C8B-B14F-4D97-AF65-F5344CB8AC3E}">
        <p14:creationId xmlns:p14="http://schemas.microsoft.com/office/powerpoint/2010/main" val="245662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CA" baseline="0" dirty="0" smtClean="0"/>
              <a:t>Inquiry is a structure that aligns with this curriculum</a:t>
            </a:r>
          </a:p>
          <a:p>
            <a:r>
              <a:rPr lang="en-CA" dirty="0" smtClean="0"/>
              <a:t>Consider how new</a:t>
            </a:r>
            <a:r>
              <a:rPr lang="en-CA" baseline="0" dirty="0" smtClean="0"/>
              <a:t> discoveries and inquiries have impacted our world form electricity to new technologies – everything new invention, or discovery from technology to medicine comes about because some one had a question or a problem that needed to be addressed in some way</a:t>
            </a:r>
          </a:p>
          <a:p>
            <a:r>
              <a:rPr lang="en-CA" baseline="0" dirty="0" smtClean="0"/>
              <a:t>How we introduce Inquiry needs to be in a way that we as teachers are comfortable with so: If this is new for you, find a way to enter into the process comfortably</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7</a:t>
            </a:fld>
            <a:endParaRPr lang="en-CA"/>
          </a:p>
        </p:txBody>
      </p:sp>
    </p:spTree>
    <p:extLst>
      <p:ext uri="{BB962C8B-B14F-4D97-AF65-F5344CB8AC3E}">
        <p14:creationId xmlns:p14="http://schemas.microsoft.com/office/powerpoint/2010/main" val="345407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Questions are</a:t>
            </a:r>
            <a:r>
              <a:rPr lang="en-CA" baseline="0" dirty="0" smtClean="0"/>
              <a:t> key to Inquiry</a:t>
            </a:r>
            <a:endParaRPr lang="en-CA" dirty="0" smtClean="0"/>
          </a:p>
          <a:p>
            <a:r>
              <a:rPr lang="en-CA" dirty="0" smtClean="0"/>
              <a:t>What makes for a good inquiry question</a:t>
            </a:r>
            <a:r>
              <a:rPr lang="en-CA" baseline="0" dirty="0" smtClean="0"/>
              <a:t> – must be deep, open ended</a:t>
            </a:r>
            <a:r>
              <a:rPr lang="en-CA" baseline="0" smtClean="0"/>
              <a:t>, meaningful</a:t>
            </a:r>
            <a:endParaRPr lang="en-CA" baseline="0" dirty="0" smtClean="0"/>
          </a:p>
          <a:p>
            <a:r>
              <a:rPr lang="en-CA" baseline="0" dirty="0" smtClean="0"/>
              <a:t>-can be developed by teachers or better when developed or refined together with students</a:t>
            </a:r>
          </a:p>
          <a:p>
            <a:r>
              <a:rPr lang="en-CA" baseline="0" dirty="0" smtClean="0"/>
              <a:t>Key to any inquiry is the quality of the question – can’t be “</a:t>
            </a:r>
            <a:r>
              <a:rPr lang="en-CA" baseline="0" dirty="0" err="1" smtClean="0"/>
              <a:t>googleable</a:t>
            </a:r>
            <a:r>
              <a:rPr lang="en-CA" baseline="0" dirty="0" smtClean="0"/>
              <a:t>”, has to be deep, allow kids to go in different directions, best when linked to the kids community – </a:t>
            </a:r>
            <a:r>
              <a:rPr lang="en-CA" baseline="0" dirty="0" err="1" smtClean="0"/>
              <a:t>eg</a:t>
            </a:r>
            <a:r>
              <a:rPr lang="en-CA" baseline="0" dirty="0" smtClean="0"/>
              <a:t>. The grade 6 girls in North Van who were hearing about how people would go out on the trails, not knowing the area, and not allowing for enough light – so they created an app!</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8</a:t>
            </a:fld>
            <a:endParaRPr lang="en-CA"/>
          </a:p>
        </p:txBody>
      </p:sp>
    </p:spTree>
    <p:extLst>
      <p:ext uri="{BB962C8B-B14F-4D97-AF65-F5344CB8AC3E}">
        <p14:creationId xmlns:p14="http://schemas.microsoft.com/office/powerpoint/2010/main" val="124214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is a teacher Trevor Mackenzie</a:t>
            </a:r>
            <a:r>
              <a:rPr lang="en-CA" baseline="0" dirty="0" smtClean="0"/>
              <a:t> who has looked at inquiry</a:t>
            </a:r>
          </a:p>
          <a:p>
            <a:r>
              <a:rPr lang="en-CA" baseline="0" dirty="0" smtClean="0"/>
              <a:t>-this may be helpful as you prepare your kids to work in this kind of way in your classroom.  Approaching inquiry in this way may allow for some scaffolding as we get more comfortable with this kind of approach</a:t>
            </a:r>
            <a:endParaRPr lang="en-CA" dirty="0" smtClean="0"/>
          </a:p>
          <a:p>
            <a:r>
              <a:rPr lang="en-CA" dirty="0" smtClean="0"/>
              <a:t>-Introducing</a:t>
            </a:r>
            <a:r>
              <a:rPr lang="en-CA" baseline="0" dirty="0" smtClean="0"/>
              <a:t> the structure as we get comfortable, working together with our kids so that they understand the expectations</a:t>
            </a:r>
          </a:p>
          <a:p>
            <a:endParaRPr lang="en-CA" baseline="0" dirty="0" smtClean="0"/>
          </a:p>
          <a:p>
            <a:r>
              <a:rPr lang="en-CA" baseline="0" dirty="0" smtClean="0"/>
              <a:t>Describe the Pool as an analogy for them as well as kids</a:t>
            </a:r>
          </a:p>
          <a:p>
            <a:r>
              <a:rPr lang="en-CA" baseline="0" dirty="0" smtClean="0"/>
              <a:t>Jump into the pool – gently, practicing your skills, with a mentor and a buddy, taking the next steps, progressing to where you “can’t touch” to swimming freely in the arena of inquiry</a:t>
            </a:r>
            <a:endParaRPr lang="en-CA" dirty="0"/>
          </a:p>
        </p:txBody>
      </p:sp>
      <p:sp>
        <p:nvSpPr>
          <p:cNvPr id="4" name="Slide Number Placeholder 3"/>
          <p:cNvSpPr>
            <a:spLocks noGrp="1"/>
          </p:cNvSpPr>
          <p:nvPr>
            <p:ph type="sldNum" sz="quarter" idx="10"/>
          </p:nvPr>
        </p:nvSpPr>
        <p:spPr/>
        <p:txBody>
          <a:bodyPr/>
          <a:lstStyle/>
          <a:p>
            <a:fld id="{A105B61D-D20A-4E68-A87C-5D07E7967425}" type="slidenum">
              <a:rPr lang="en-CA" smtClean="0"/>
              <a:t>9</a:t>
            </a:fld>
            <a:endParaRPr lang="en-CA"/>
          </a:p>
        </p:txBody>
      </p:sp>
    </p:spTree>
    <p:extLst>
      <p:ext uri="{BB962C8B-B14F-4D97-AF65-F5344CB8AC3E}">
        <p14:creationId xmlns:p14="http://schemas.microsoft.com/office/powerpoint/2010/main" val="307096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568273-6ABE-49E7-9883-080CA018A5C4}" type="datetimeFigureOut">
              <a:rPr lang="en-CA" smtClean="0"/>
              <a:t>2016-06-01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10810-1F41-4185-8741-73CEA8469A72}"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68273-6ABE-49E7-9883-080CA018A5C4}" type="datetimeFigureOut">
              <a:rPr lang="en-CA" smtClean="0"/>
              <a:t>2016-06-01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10810-1F41-4185-8741-73CEA8469A7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568273-6ABE-49E7-9883-080CA018A5C4}" type="datetimeFigureOut">
              <a:rPr lang="en-CA" smtClean="0"/>
              <a:t>2016-06-01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10810-1F41-4185-8741-73CEA8469A7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68273-6ABE-49E7-9883-080CA018A5C4}" type="datetimeFigureOut">
              <a:rPr lang="en-CA" smtClean="0"/>
              <a:t>2016-06-01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10810-1F41-4185-8741-73CEA8469A7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568273-6ABE-49E7-9883-080CA018A5C4}" type="datetimeFigureOut">
              <a:rPr lang="en-CA" smtClean="0"/>
              <a:t>2016-06-01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510810-1F41-4185-8741-73CEA8469A72}" type="slidenum">
              <a:rPr lang="en-CA" smtClean="0"/>
              <a:t>‹#›</a:t>
            </a:fld>
            <a:endParaRPr lang="en-C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568273-6ABE-49E7-9883-080CA018A5C4}" type="datetimeFigureOut">
              <a:rPr lang="en-CA" smtClean="0"/>
              <a:t>2016-06-01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10810-1F41-4185-8741-73CEA8469A7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568273-6ABE-49E7-9883-080CA018A5C4}" type="datetimeFigureOut">
              <a:rPr lang="en-CA" smtClean="0"/>
              <a:t>2016-06-01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510810-1F41-4185-8741-73CEA8469A72}" type="slidenum">
              <a:rPr lang="en-CA" smtClean="0"/>
              <a:t>‹#›</a:t>
            </a:fld>
            <a:endParaRPr lang="en-C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568273-6ABE-49E7-9883-080CA018A5C4}" type="datetimeFigureOut">
              <a:rPr lang="en-CA" smtClean="0"/>
              <a:t>2016-06-01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510810-1F41-4185-8741-73CEA8469A7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68273-6ABE-49E7-9883-080CA018A5C4}" type="datetimeFigureOut">
              <a:rPr lang="en-CA" smtClean="0"/>
              <a:t>2016-06-01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510810-1F41-4185-8741-73CEA8469A7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68273-6ABE-49E7-9883-080CA018A5C4}" type="datetimeFigureOut">
              <a:rPr lang="en-CA" smtClean="0"/>
              <a:t>2016-06-01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10810-1F41-4185-8741-73CEA8469A72}" type="slidenum">
              <a:rPr lang="en-CA" smtClean="0"/>
              <a:t>‹#›</a:t>
            </a:fld>
            <a:endParaRPr lang="en-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68273-6ABE-49E7-9883-080CA018A5C4}" type="datetimeFigureOut">
              <a:rPr lang="en-CA" smtClean="0"/>
              <a:t>2016-06-01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510810-1F41-4185-8741-73CEA8469A72}"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1568273-6ABE-49E7-9883-080CA018A5C4}" type="datetimeFigureOut">
              <a:rPr lang="en-CA" smtClean="0"/>
              <a:t>2016-06-01</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6510810-1F41-4185-8741-73CEA8469A72}"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galileo.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erklund.ucalgary.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horstea\Pictures\IMG_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4107" y="-938893"/>
            <a:ext cx="9552214" cy="914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539552" y="764704"/>
            <a:ext cx="8064896" cy="1569660"/>
          </a:xfrm>
          <a:prstGeom prst="rect">
            <a:avLst/>
          </a:prstGeom>
          <a:noFill/>
        </p:spPr>
        <p:txBody>
          <a:bodyPr wrap="square" rtlCol="0">
            <a:spAutoFit/>
          </a:bodyPr>
          <a:lstStyle/>
          <a:p>
            <a:pPr algn="ctr"/>
            <a:r>
              <a:rPr lang="en-CA" sz="3200" dirty="0" smtClean="0"/>
              <a:t>Meeting the Needs of our Learners: </a:t>
            </a:r>
          </a:p>
          <a:p>
            <a:pPr algn="ctr"/>
            <a:r>
              <a:rPr lang="en-CA" sz="3200" dirty="0" smtClean="0"/>
              <a:t>Redesigned Curriculum</a:t>
            </a:r>
          </a:p>
          <a:p>
            <a:pPr algn="ctr"/>
            <a:r>
              <a:rPr lang="en-CA" sz="3200" dirty="0" smtClean="0"/>
              <a:t>Prince Rupert</a:t>
            </a:r>
            <a:endParaRPr lang="en-CA" sz="3200" dirty="0"/>
          </a:p>
        </p:txBody>
      </p:sp>
    </p:spTree>
    <p:extLst>
      <p:ext uri="{BB962C8B-B14F-4D97-AF65-F5344CB8AC3E}">
        <p14:creationId xmlns:p14="http://schemas.microsoft.com/office/powerpoint/2010/main" val="1306681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Check out this resource</a:t>
            </a:r>
            <a:endParaRPr lang="en-CA" dirty="0"/>
          </a:p>
        </p:txBody>
      </p:sp>
      <p:sp>
        <p:nvSpPr>
          <p:cNvPr id="3" name="Content Placeholder 2"/>
          <p:cNvSpPr>
            <a:spLocks noGrp="1"/>
          </p:cNvSpPr>
          <p:nvPr>
            <p:ph idx="1"/>
          </p:nvPr>
        </p:nvSpPr>
        <p:spPr/>
        <p:txBody>
          <a:bodyPr/>
          <a:lstStyle/>
          <a:p>
            <a:pPr marL="114300" indent="0">
              <a:buNone/>
            </a:pPr>
            <a:endParaRPr lang="en-CA" dirty="0" smtClean="0"/>
          </a:p>
          <a:p>
            <a:pPr marL="114300" indent="0">
              <a:buNone/>
            </a:pPr>
            <a:r>
              <a:rPr lang="en-CA" sz="3200" i="1" dirty="0" smtClean="0"/>
              <a:t>Focus </a:t>
            </a:r>
            <a:r>
              <a:rPr lang="en-CA" sz="3200" i="1" dirty="0"/>
              <a:t>on </a:t>
            </a:r>
            <a:r>
              <a:rPr lang="en-CA" sz="3200" i="1" dirty="0" smtClean="0"/>
              <a:t>Inquiry</a:t>
            </a:r>
            <a:r>
              <a:rPr lang="en-CA" i="1" dirty="0" smtClean="0"/>
              <a:t>  </a:t>
            </a:r>
          </a:p>
          <a:p>
            <a:pPr marL="114300" indent="0">
              <a:buNone/>
            </a:pPr>
            <a:endParaRPr lang="en-CA" dirty="0"/>
          </a:p>
          <a:p>
            <a:pPr marL="114300" indent="0">
              <a:buNone/>
            </a:pPr>
            <a:r>
              <a:rPr lang="en-CA" dirty="0" smtClean="0"/>
              <a:t>Authors</a:t>
            </a:r>
            <a:r>
              <a:rPr lang="en-CA" dirty="0"/>
              <a:t>: Sharon Friesen with Candace Saar, Amy Park, Chenoa </a:t>
            </a:r>
            <a:r>
              <a:rPr lang="en-CA" dirty="0" err="1"/>
              <a:t>Marcotte</a:t>
            </a:r>
            <a:r>
              <a:rPr lang="en-CA" dirty="0"/>
              <a:t>, Tony Hampshire, Barb Martin, Barb Brown &amp; Judy Martin</a:t>
            </a:r>
          </a:p>
          <a:p>
            <a:pPr marL="114300" indent="0">
              <a:buNone/>
            </a:pPr>
            <a:endParaRPr lang="en-CA" sz="1100" dirty="0"/>
          </a:p>
          <a:p>
            <a:pPr marL="114300" indent="0">
              <a:buNone/>
            </a:pPr>
            <a:endParaRPr lang="en-CA" dirty="0" smtClean="0">
              <a:hlinkClick r:id=""/>
            </a:endParaRPr>
          </a:p>
          <a:p>
            <a:pPr marL="114300" indent="0">
              <a:buNone/>
            </a:pPr>
            <a:r>
              <a:rPr lang="en-CA" dirty="0" smtClean="0">
                <a:hlinkClick r:id=""/>
              </a:rPr>
              <a:t>Galileo </a:t>
            </a:r>
            <a:r>
              <a:rPr lang="en-CA" dirty="0">
                <a:hlinkClick r:id="rId3"/>
              </a:rPr>
              <a:t>Educational Network</a:t>
            </a:r>
            <a:r>
              <a:rPr lang="en-CA" dirty="0"/>
              <a:t> | </a:t>
            </a:r>
            <a:r>
              <a:rPr lang="en-CA" dirty="0" err="1">
                <a:hlinkClick r:id="rId4"/>
              </a:rPr>
              <a:t>Werklund</a:t>
            </a:r>
            <a:r>
              <a:rPr lang="en-CA" dirty="0">
                <a:hlinkClick r:id="rId4"/>
              </a:rPr>
              <a:t> School of Education, University of Calgary</a:t>
            </a:r>
            <a:endParaRPr lang="en-CA" dirty="0"/>
          </a:p>
          <a:p>
            <a:r>
              <a:rPr lang="en-CA" dirty="0"/>
              <a:t>© 2015 Galileo Educational Network</a:t>
            </a:r>
          </a:p>
          <a:p>
            <a:endParaRPr lang="en-CA" dirty="0"/>
          </a:p>
        </p:txBody>
      </p:sp>
    </p:spTree>
    <p:extLst>
      <p:ext uri="{BB962C8B-B14F-4D97-AF65-F5344CB8AC3E}">
        <p14:creationId xmlns:p14="http://schemas.microsoft.com/office/powerpoint/2010/main" val="2916922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283968" y="1412776"/>
            <a:ext cx="4248472" cy="5184576"/>
          </a:xfrm>
          <a:prstGeom prst="round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395536" y="1410139"/>
            <a:ext cx="3744416" cy="518457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solidFill>
                  <a:srgbClr val="7030A0"/>
                </a:solidFill>
              </a:rPr>
              <a:t>A</a:t>
            </a:r>
            <a:r>
              <a:rPr lang="en-CA" dirty="0" smtClean="0">
                <a:solidFill>
                  <a:srgbClr val="7030A0"/>
                </a:solidFill>
              </a:rPr>
              <a:t>n Interdisciplinary Approach</a:t>
            </a:r>
            <a:endParaRPr lang="en-CA" dirty="0">
              <a:solidFill>
                <a:srgbClr val="7030A0"/>
              </a:solidFill>
            </a:endParaRPr>
          </a:p>
        </p:txBody>
      </p:sp>
      <p:sp>
        <p:nvSpPr>
          <p:cNvPr id="3" name="Content Placeholder 2"/>
          <p:cNvSpPr>
            <a:spLocks noGrp="1"/>
          </p:cNvSpPr>
          <p:nvPr>
            <p:ph sz="half" idx="1"/>
          </p:nvPr>
        </p:nvSpPr>
        <p:spPr>
          <a:xfrm>
            <a:off x="457200" y="1536192"/>
            <a:ext cx="3657600" cy="5061160"/>
          </a:xfrm>
          <a:noFill/>
          <a:ln>
            <a:noFill/>
          </a:ln>
        </p:spPr>
        <p:txBody>
          <a:bodyPr>
            <a:normAutofit lnSpcReduction="10000"/>
          </a:bodyPr>
          <a:lstStyle/>
          <a:p>
            <a:pPr marL="114300" indent="0">
              <a:buNone/>
            </a:pPr>
            <a:r>
              <a:rPr lang="en-CA" sz="2400" dirty="0" smtClean="0"/>
              <a:t>English Language Arts: Learning Standards</a:t>
            </a:r>
          </a:p>
          <a:p>
            <a:pPr marL="114300" indent="0">
              <a:buNone/>
            </a:pPr>
            <a:endParaRPr lang="en-CA" sz="1600" dirty="0"/>
          </a:p>
          <a:p>
            <a:pPr marL="114300" indent="0">
              <a:buNone/>
            </a:pPr>
            <a:r>
              <a:rPr lang="en-CA" sz="2000" dirty="0" smtClean="0"/>
              <a:t>Curricular Competencies</a:t>
            </a:r>
          </a:p>
          <a:p>
            <a:pPr marL="114300" indent="0">
              <a:buNone/>
            </a:pPr>
            <a:endParaRPr lang="en-CA" sz="1600" dirty="0" smtClean="0"/>
          </a:p>
          <a:p>
            <a:r>
              <a:rPr lang="en-CA" sz="1600" dirty="0" smtClean="0"/>
              <a:t>Recognize how literacy elements, techniques and devices enhance meaning in text</a:t>
            </a:r>
            <a:endParaRPr lang="en-CA" sz="3600" dirty="0" smtClean="0"/>
          </a:p>
          <a:p>
            <a:r>
              <a:rPr lang="en-CA" sz="1600" dirty="0" smtClean="0"/>
              <a:t>Use creating and design processes to develop and create texts for a variety of purposes and audience</a:t>
            </a:r>
          </a:p>
          <a:p>
            <a:pPr marL="114300" indent="0">
              <a:buNone/>
            </a:pPr>
            <a:endParaRPr lang="en-CA" sz="1600" dirty="0" smtClean="0"/>
          </a:p>
          <a:p>
            <a:r>
              <a:rPr lang="en-CA" sz="1600" dirty="0" smtClean="0"/>
              <a:t>Use inquiry in creative and playful ways to develop style</a:t>
            </a:r>
          </a:p>
          <a:p>
            <a:pPr marL="114300" indent="0">
              <a:buNone/>
            </a:pPr>
            <a:endParaRPr lang="en-CA" sz="1600" dirty="0"/>
          </a:p>
          <a:p>
            <a:pPr marL="114300" indent="0">
              <a:buNone/>
            </a:pPr>
            <a:r>
              <a:rPr lang="en-CA" sz="2000" dirty="0" smtClean="0"/>
              <a:t>Content</a:t>
            </a:r>
          </a:p>
          <a:p>
            <a:r>
              <a:rPr lang="en-CA" sz="1600" dirty="0" smtClean="0"/>
              <a:t>Literacy elements and devices</a:t>
            </a:r>
            <a:endParaRPr lang="en-CA" sz="1400" dirty="0" smtClean="0"/>
          </a:p>
        </p:txBody>
      </p:sp>
      <p:sp>
        <p:nvSpPr>
          <p:cNvPr id="4" name="Content Placeholder 3"/>
          <p:cNvSpPr>
            <a:spLocks noGrp="1"/>
          </p:cNvSpPr>
          <p:nvPr>
            <p:ph sz="half" idx="2"/>
          </p:nvPr>
        </p:nvSpPr>
        <p:spPr>
          <a:xfrm>
            <a:off x="4355976" y="1536192"/>
            <a:ext cx="3721224" cy="5205176"/>
          </a:xfrm>
        </p:spPr>
        <p:txBody>
          <a:bodyPr>
            <a:noAutofit/>
          </a:bodyPr>
          <a:lstStyle/>
          <a:p>
            <a:pPr marL="114300" indent="0">
              <a:buNone/>
            </a:pPr>
            <a:r>
              <a:rPr lang="en-CA" sz="2400" dirty="0" smtClean="0"/>
              <a:t>The Arts: Learning Standards</a:t>
            </a:r>
            <a:endParaRPr lang="en-CA" sz="1400" dirty="0" smtClean="0"/>
          </a:p>
          <a:p>
            <a:pPr marL="114300" indent="0">
              <a:buNone/>
            </a:pPr>
            <a:r>
              <a:rPr lang="en-CA" sz="2000" dirty="0" smtClean="0"/>
              <a:t>Curricular Competencies</a:t>
            </a:r>
          </a:p>
          <a:p>
            <a:r>
              <a:rPr lang="en-CA" sz="1600" dirty="0" smtClean="0"/>
              <a:t>Intentionally select artistic elements, processes, materials, movements, technologies, tools and techniques and environment to express meaning in a creative way</a:t>
            </a:r>
          </a:p>
          <a:p>
            <a:r>
              <a:rPr lang="en-CA" sz="1600" dirty="0" smtClean="0"/>
              <a:t>Create artistic works collaborative and as an individual using ideas inspired by imagination, inquiry, experimentation, and purposeful play</a:t>
            </a:r>
          </a:p>
          <a:p>
            <a:r>
              <a:rPr lang="en-CA" sz="1600" dirty="0" smtClean="0"/>
              <a:t>Express feelings ideas and express through the arts</a:t>
            </a:r>
          </a:p>
          <a:p>
            <a:endParaRPr lang="en-CA" sz="1600" dirty="0" smtClean="0"/>
          </a:p>
          <a:p>
            <a:pPr marL="114300" indent="0">
              <a:buNone/>
            </a:pPr>
            <a:r>
              <a:rPr lang="en-CA" sz="2000" dirty="0" smtClean="0"/>
              <a:t>Content</a:t>
            </a:r>
          </a:p>
          <a:p>
            <a:r>
              <a:rPr lang="en-CA" sz="1400" dirty="0" smtClean="0"/>
              <a:t>Elements of design</a:t>
            </a:r>
            <a:endParaRPr lang="en-CA" sz="1400" dirty="0"/>
          </a:p>
        </p:txBody>
      </p:sp>
      <p:sp>
        <p:nvSpPr>
          <p:cNvPr id="6" name="Rounded Rectangle 5"/>
          <p:cNvSpPr/>
          <p:nvPr/>
        </p:nvSpPr>
        <p:spPr>
          <a:xfrm>
            <a:off x="7020272" y="2996952"/>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3392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Pictures\Sample Pictures\Chmnh2ZXAAAKG1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50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horstea\Pictures\Cg6TO5ZUYAAqPd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4"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2699792" y="5805264"/>
            <a:ext cx="351378" cy="369332"/>
          </a:xfrm>
          <a:prstGeom prst="rect">
            <a:avLst/>
          </a:prstGeom>
          <a:noFill/>
        </p:spPr>
        <p:txBody>
          <a:bodyPr wrap="none" rtlCol="0">
            <a:spAutoFit/>
          </a:bodyPr>
          <a:lstStyle/>
          <a:p>
            <a:r>
              <a:rPr lang="en-CA" dirty="0" smtClean="0"/>
              <a:t>C</a:t>
            </a:r>
            <a:endParaRPr lang="en-CA" dirty="0"/>
          </a:p>
        </p:txBody>
      </p:sp>
      <p:sp>
        <p:nvSpPr>
          <p:cNvPr id="3" name="TextBox 2"/>
          <p:cNvSpPr txBox="1"/>
          <p:nvPr/>
        </p:nvSpPr>
        <p:spPr>
          <a:xfrm>
            <a:off x="3051170" y="2492896"/>
            <a:ext cx="3032997" cy="892552"/>
          </a:xfrm>
          <a:prstGeom prst="rect">
            <a:avLst/>
          </a:prstGeom>
          <a:noFill/>
        </p:spPr>
        <p:txBody>
          <a:bodyPr wrap="square" rtlCol="0">
            <a:spAutoFit/>
          </a:bodyPr>
          <a:lstStyle/>
          <a:p>
            <a:r>
              <a:rPr lang="en-CA" sz="2600" b="1" dirty="0" smtClean="0">
                <a:solidFill>
                  <a:srgbClr val="C00000"/>
                </a:solidFill>
                <a:effectLst>
                  <a:outerShdw blurRad="38100" dist="38100" dir="2700000" algn="tl">
                    <a:srgbClr val="000000">
                      <a:alpha val="43137"/>
                    </a:srgbClr>
                  </a:outerShdw>
                </a:effectLst>
              </a:rPr>
              <a:t>CLASSROOM ASSESSMENT</a:t>
            </a:r>
            <a:endParaRPr lang="en-CA" sz="2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5030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08112"/>
          </a:xfrm>
        </p:spPr>
        <p:txBody>
          <a:bodyPr/>
          <a:lstStyle/>
          <a:p>
            <a:r>
              <a:rPr lang="en-CA" dirty="0" smtClean="0"/>
              <a:t>Assessment – Focus for Today</a:t>
            </a:r>
            <a:endParaRPr lang="en-CA" dirty="0"/>
          </a:p>
        </p:txBody>
      </p:sp>
      <p:sp>
        <p:nvSpPr>
          <p:cNvPr id="3" name="Content Placeholder 2"/>
          <p:cNvSpPr>
            <a:spLocks noGrp="1"/>
          </p:cNvSpPr>
          <p:nvPr>
            <p:ph idx="1"/>
          </p:nvPr>
        </p:nvSpPr>
        <p:spPr>
          <a:xfrm>
            <a:off x="457200" y="1700808"/>
            <a:ext cx="8229600" cy="4776192"/>
          </a:xfrm>
        </p:spPr>
        <p:txBody>
          <a:bodyPr>
            <a:normAutofit fontScale="85000" lnSpcReduction="20000"/>
          </a:bodyPr>
          <a:lstStyle/>
          <a:p>
            <a:pPr>
              <a:buFont typeface="Wingdings" panose="05000000000000000000" pitchFamily="2" charset="2"/>
              <a:buChar char="Ø"/>
            </a:pPr>
            <a:r>
              <a:rPr lang="en-CA" sz="4000" dirty="0" smtClean="0"/>
              <a:t>Principles of Assessment</a:t>
            </a:r>
          </a:p>
          <a:p>
            <a:pPr marL="0" indent="0">
              <a:buNone/>
            </a:pPr>
            <a:endParaRPr lang="en-CA" sz="4000" dirty="0" smtClean="0"/>
          </a:p>
          <a:p>
            <a:pPr>
              <a:buFont typeface="Wingdings" panose="05000000000000000000" pitchFamily="2" charset="2"/>
              <a:buChar char="Ø"/>
            </a:pPr>
            <a:r>
              <a:rPr lang="en-CA" sz="4000" dirty="0" smtClean="0"/>
              <a:t>Success Criteria</a:t>
            </a:r>
          </a:p>
          <a:p>
            <a:pPr marL="0" indent="0">
              <a:buNone/>
            </a:pPr>
            <a:endParaRPr lang="en-CA" sz="4000" dirty="0" smtClean="0"/>
          </a:p>
          <a:p>
            <a:pPr>
              <a:buFont typeface="Wingdings" panose="05000000000000000000" pitchFamily="2" charset="2"/>
              <a:buChar char="Ø"/>
            </a:pPr>
            <a:r>
              <a:rPr lang="en-CA" sz="4000" dirty="0" smtClean="0"/>
              <a:t>Descriptive Feedback</a:t>
            </a:r>
          </a:p>
          <a:p>
            <a:pPr marL="0" indent="0">
              <a:buNone/>
            </a:pPr>
            <a:endParaRPr lang="en-CA" sz="4000" dirty="0" smtClean="0"/>
          </a:p>
          <a:p>
            <a:pPr>
              <a:buFont typeface="Wingdings" panose="05000000000000000000" pitchFamily="2" charset="2"/>
              <a:buChar char="Ø"/>
            </a:pPr>
            <a:r>
              <a:rPr lang="en-CA" sz="4000" dirty="0" smtClean="0"/>
              <a:t>Questioning</a:t>
            </a:r>
          </a:p>
          <a:p>
            <a:pPr marL="0" indent="0">
              <a:buNone/>
            </a:pPr>
            <a:endParaRPr lang="en-CA" sz="4000" dirty="0" smtClean="0"/>
          </a:p>
          <a:p>
            <a:pPr>
              <a:buFont typeface="Wingdings" panose="05000000000000000000" pitchFamily="2" charset="2"/>
              <a:buChar char="Ø"/>
            </a:pPr>
            <a:r>
              <a:rPr lang="en-CA" sz="4000" dirty="0" smtClean="0"/>
              <a:t>Self-assessment</a:t>
            </a:r>
          </a:p>
          <a:p>
            <a:endParaRPr lang="en-CA" dirty="0"/>
          </a:p>
        </p:txBody>
      </p:sp>
    </p:spTree>
    <p:extLst>
      <p:ext uri="{BB962C8B-B14F-4D97-AF65-F5344CB8AC3E}">
        <p14:creationId xmlns:p14="http://schemas.microsoft.com/office/powerpoint/2010/main" val="3025092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075240" cy="5976664"/>
          </a:xfrm>
        </p:spPr>
        <p:txBody>
          <a:bodyPr>
            <a:normAutofit/>
          </a:bodyPr>
          <a:lstStyle/>
          <a:p>
            <a:pPr>
              <a:buFont typeface="Wingdings" panose="05000000000000000000" pitchFamily="2" charset="2"/>
              <a:buChar char="Ø"/>
            </a:pPr>
            <a:r>
              <a:rPr lang="en-CA" sz="4000" dirty="0" smtClean="0"/>
              <a:t>How we conceptualize curriculum and instruction, impacts and influences the way that we assess, evaluate and ultimately report.</a:t>
            </a:r>
          </a:p>
          <a:p>
            <a:pPr marL="0" indent="0">
              <a:buNone/>
            </a:pPr>
            <a:endParaRPr lang="en-CA" sz="4000" dirty="0" smtClean="0"/>
          </a:p>
          <a:p>
            <a:pPr>
              <a:buFont typeface="Wingdings" panose="05000000000000000000" pitchFamily="2" charset="2"/>
              <a:buChar char="Ø"/>
            </a:pPr>
            <a:r>
              <a:rPr lang="en-CA" sz="4000" dirty="0" smtClean="0"/>
              <a:t>As our classrooms change and we teach differently, we need to assess differently.</a:t>
            </a:r>
            <a:endParaRPr lang="en-CA" sz="4000" dirty="0"/>
          </a:p>
        </p:txBody>
      </p:sp>
    </p:spTree>
    <p:extLst>
      <p:ext uri="{BB962C8B-B14F-4D97-AF65-F5344CB8AC3E}">
        <p14:creationId xmlns:p14="http://schemas.microsoft.com/office/powerpoint/2010/main" val="2644439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normAutofit/>
          </a:bodyPr>
          <a:lstStyle/>
          <a:p>
            <a:r>
              <a:rPr lang="en-CA" sz="3200" dirty="0" smtClean="0"/>
              <a:t>Meta Analysis – Supporting Learners</a:t>
            </a:r>
            <a:endParaRPr lang="en-CA" sz="3200" dirty="0"/>
          </a:p>
        </p:txBody>
      </p:sp>
      <p:sp>
        <p:nvSpPr>
          <p:cNvPr id="3" name="Content Placeholder 2"/>
          <p:cNvSpPr>
            <a:spLocks noGrp="1"/>
          </p:cNvSpPr>
          <p:nvPr>
            <p:ph idx="1"/>
          </p:nvPr>
        </p:nvSpPr>
        <p:spPr>
          <a:xfrm>
            <a:off x="179512" y="1556792"/>
            <a:ext cx="8352928" cy="4824536"/>
          </a:xfrm>
        </p:spPr>
        <p:txBody>
          <a:bodyPr>
            <a:normAutofit/>
          </a:bodyPr>
          <a:lstStyle/>
          <a:p>
            <a:r>
              <a:rPr lang="en-CA" sz="2400" dirty="0" smtClean="0"/>
              <a:t>John Hattie’s work suggests importance of students being active in the learning process, feedback (informative rather than evaluative), challenging but achievable goals, questioning (open ended, clarifying, extending)</a:t>
            </a:r>
          </a:p>
          <a:p>
            <a:pPr marL="0" indent="0">
              <a:buNone/>
            </a:pPr>
            <a:endParaRPr lang="en-CA" sz="800" dirty="0" smtClean="0"/>
          </a:p>
          <a:p>
            <a:pPr marL="0" indent="0">
              <a:buNone/>
            </a:pPr>
            <a:endParaRPr lang="en-CA" sz="100" dirty="0"/>
          </a:p>
          <a:p>
            <a:r>
              <a:rPr lang="en-CA" dirty="0" smtClean="0"/>
              <a:t>Black</a:t>
            </a:r>
            <a:r>
              <a:rPr lang="en-CA" sz="2400" dirty="0" smtClean="0"/>
              <a:t> and </a:t>
            </a:r>
            <a:r>
              <a:rPr lang="en-CA" sz="2400" dirty="0" err="1" smtClean="0"/>
              <a:t>Wiliam’s</a:t>
            </a:r>
            <a:r>
              <a:rPr lang="en-CA" sz="2400" dirty="0" smtClean="0"/>
              <a:t> work suggests the importance of assessment for learning – clear goals, descriptive feedback, questioning, student self-assessment</a:t>
            </a:r>
          </a:p>
          <a:p>
            <a:pPr marL="0" indent="0">
              <a:buNone/>
            </a:pPr>
            <a:endParaRPr lang="en-CA" dirty="0" smtClean="0"/>
          </a:p>
          <a:p>
            <a:r>
              <a:rPr lang="en-CA" sz="2400" dirty="0" smtClean="0"/>
              <a:t>Robert Marzano work suggested that effective assessment improved learning</a:t>
            </a:r>
            <a:endParaRPr lang="en-CA" sz="2400" dirty="0"/>
          </a:p>
        </p:txBody>
      </p:sp>
    </p:spTree>
    <p:extLst>
      <p:ext uri="{BB962C8B-B14F-4D97-AF65-F5344CB8AC3E}">
        <p14:creationId xmlns:p14="http://schemas.microsoft.com/office/powerpoint/2010/main" val="405841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10146"/>
          </a:xfrm>
        </p:spPr>
        <p:txBody>
          <a:bodyPr>
            <a:normAutofit fontScale="90000"/>
          </a:bodyPr>
          <a:lstStyle/>
          <a:p>
            <a:r>
              <a:rPr lang="en-CA" dirty="0" smtClean="0"/>
              <a:t> 5 Principles of Assessment</a:t>
            </a:r>
            <a:br>
              <a:rPr lang="en-CA" dirty="0" smtClean="0"/>
            </a:br>
            <a:r>
              <a:rPr lang="en-CA" dirty="0" smtClean="0"/>
              <a:t>(Black and </a:t>
            </a:r>
            <a:r>
              <a:rPr lang="en-CA" dirty="0" err="1" smtClean="0"/>
              <a:t>Wiliam</a:t>
            </a:r>
            <a:r>
              <a:rPr lang="en-CA" dirty="0" smtClean="0"/>
              <a:t>)</a:t>
            </a:r>
            <a:endParaRPr lang="en-CA" dirty="0"/>
          </a:p>
        </p:txBody>
      </p:sp>
      <p:sp>
        <p:nvSpPr>
          <p:cNvPr id="3" name="Content Placeholder 2"/>
          <p:cNvSpPr>
            <a:spLocks noGrp="1"/>
          </p:cNvSpPr>
          <p:nvPr>
            <p:ph idx="1"/>
          </p:nvPr>
        </p:nvSpPr>
        <p:spPr>
          <a:xfrm>
            <a:off x="179512" y="1772816"/>
            <a:ext cx="8712968" cy="4951834"/>
          </a:xfrm>
        </p:spPr>
        <p:txBody>
          <a:bodyPr>
            <a:noAutofit/>
          </a:bodyPr>
          <a:lstStyle/>
          <a:p>
            <a:r>
              <a:rPr lang="en-CA" sz="2400" dirty="0" smtClean="0"/>
              <a:t>Clear goals and expectations should be established and clearly understood by students (success criteria shared)</a:t>
            </a:r>
          </a:p>
          <a:p>
            <a:pPr marL="114300" indent="0">
              <a:buNone/>
            </a:pPr>
            <a:endParaRPr lang="en-CA" sz="1050" dirty="0" smtClean="0"/>
          </a:p>
          <a:p>
            <a:r>
              <a:rPr lang="en-CA" sz="2400" dirty="0" smtClean="0"/>
              <a:t>Students have the opportunity to demonstrate their learning through an active learning process</a:t>
            </a:r>
          </a:p>
          <a:p>
            <a:pPr marL="114300" indent="0">
              <a:buNone/>
            </a:pPr>
            <a:endParaRPr lang="en-CA" sz="1050" dirty="0" smtClean="0"/>
          </a:p>
          <a:p>
            <a:r>
              <a:rPr lang="en-CA" sz="2400" dirty="0" smtClean="0"/>
              <a:t>Descriptive feedback provides the learner with important information to move their learning forward</a:t>
            </a:r>
          </a:p>
          <a:p>
            <a:pPr marL="114300" indent="0">
              <a:buNone/>
            </a:pPr>
            <a:endParaRPr lang="en-CA" sz="1000" dirty="0" smtClean="0"/>
          </a:p>
          <a:p>
            <a:r>
              <a:rPr lang="en-CA" sz="2400" dirty="0" smtClean="0"/>
              <a:t>Questions are open ended and uncover misconceptions, clarify, and extend thinking</a:t>
            </a:r>
          </a:p>
          <a:p>
            <a:endParaRPr lang="en-CA" sz="1050" dirty="0" smtClean="0"/>
          </a:p>
          <a:p>
            <a:r>
              <a:rPr lang="en-CA" sz="2400" dirty="0" smtClean="0"/>
              <a:t>Self-assessment and peer assessment are important in developing our student’s ability to assess themselves</a:t>
            </a:r>
            <a:endParaRPr lang="en-CA" sz="2400" dirty="0"/>
          </a:p>
        </p:txBody>
      </p:sp>
    </p:spTree>
    <p:extLst>
      <p:ext uri="{BB962C8B-B14F-4D97-AF65-F5344CB8AC3E}">
        <p14:creationId xmlns:p14="http://schemas.microsoft.com/office/powerpoint/2010/main" val="3176454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ackdoorjobs.com/images/camp-copneconic-instru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764704"/>
            <a:ext cx="3816424" cy="5277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476672"/>
            <a:ext cx="4608512" cy="6278642"/>
          </a:xfrm>
          <a:prstGeom prst="rect">
            <a:avLst/>
          </a:prstGeom>
          <a:noFill/>
        </p:spPr>
        <p:txBody>
          <a:bodyPr wrap="square" rtlCol="0">
            <a:spAutoFit/>
          </a:bodyPr>
          <a:lstStyle/>
          <a:p>
            <a:r>
              <a:rPr lang="en-CA" sz="4000" dirty="0" smtClean="0"/>
              <a:t>What do we need to think about when we are assessing?</a:t>
            </a:r>
          </a:p>
          <a:p>
            <a:endParaRPr lang="en-CA" sz="2800" dirty="0"/>
          </a:p>
          <a:p>
            <a:pPr marL="457200" indent="-457200">
              <a:buFont typeface="Wingdings" panose="05000000000000000000" pitchFamily="2" charset="2"/>
              <a:buChar char="v"/>
            </a:pPr>
            <a:r>
              <a:rPr lang="en-CA" sz="3200" dirty="0" smtClean="0"/>
              <a:t>The child</a:t>
            </a:r>
          </a:p>
          <a:p>
            <a:pPr marL="285750" indent="-285750">
              <a:buFont typeface="Wingdings" panose="05000000000000000000" pitchFamily="2" charset="2"/>
              <a:buChar char="v"/>
            </a:pPr>
            <a:endParaRPr lang="en-CA" dirty="0" smtClean="0"/>
          </a:p>
          <a:p>
            <a:pPr marL="457200" indent="-457200">
              <a:buFont typeface="Wingdings" panose="05000000000000000000" pitchFamily="2" charset="2"/>
              <a:buChar char="v"/>
            </a:pPr>
            <a:r>
              <a:rPr lang="en-CA" sz="3200" dirty="0" smtClean="0"/>
              <a:t>Stages of development</a:t>
            </a:r>
          </a:p>
          <a:p>
            <a:pPr marL="285750" indent="-285750">
              <a:buFont typeface="Wingdings" panose="05000000000000000000" pitchFamily="2" charset="2"/>
              <a:buChar char="v"/>
            </a:pPr>
            <a:endParaRPr lang="en-CA" dirty="0" smtClean="0"/>
          </a:p>
          <a:p>
            <a:pPr marL="457200" indent="-457200">
              <a:buFont typeface="Wingdings" panose="05000000000000000000" pitchFamily="2" charset="2"/>
              <a:buChar char="v"/>
            </a:pPr>
            <a:r>
              <a:rPr lang="en-CA" sz="3200" dirty="0" smtClean="0"/>
              <a:t>The discipline &amp; pedagogy</a:t>
            </a:r>
          </a:p>
          <a:p>
            <a:pPr marL="457200" indent="-457200">
              <a:buFont typeface="Wingdings" panose="05000000000000000000" pitchFamily="2" charset="2"/>
              <a:buChar char="v"/>
            </a:pPr>
            <a:endParaRPr lang="en-CA" dirty="0" smtClean="0"/>
          </a:p>
          <a:p>
            <a:pPr marL="457200" indent="-457200">
              <a:buFont typeface="Wingdings" panose="05000000000000000000" pitchFamily="2" charset="2"/>
              <a:buChar char="v"/>
            </a:pPr>
            <a:r>
              <a:rPr lang="en-CA" sz="3200" dirty="0" smtClean="0"/>
              <a:t>The next steps</a:t>
            </a:r>
            <a:endParaRPr lang="en-CA" sz="3200" dirty="0"/>
          </a:p>
        </p:txBody>
      </p:sp>
    </p:spTree>
    <p:extLst>
      <p:ext uri="{BB962C8B-B14F-4D97-AF65-F5344CB8AC3E}">
        <p14:creationId xmlns:p14="http://schemas.microsoft.com/office/powerpoint/2010/main" val="299074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Assessment Principles</a:t>
            </a:r>
            <a:endParaRPr lang="en-CA" dirty="0"/>
          </a:p>
        </p:txBody>
      </p:sp>
      <p:sp>
        <p:nvSpPr>
          <p:cNvPr id="3" name="Content Placeholder 2"/>
          <p:cNvSpPr>
            <a:spLocks noGrp="1"/>
          </p:cNvSpPr>
          <p:nvPr>
            <p:ph idx="1"/>
          </p:nvPr>
        </p:nvSpPr>
        <p:spPr>
          <a:xfrm>
            <a:off x="179511" y="1556792"/>
            <a:ext cx="8595727" cy="5069160"/>
          </a:xfrm>
        </p:spPr>
        <p:txBody>
          <a:bodyPr>
            <a:normAutofit lnSpcReduction="10000"/>
          </a:bodyPr>
          <a:lstStyle/>
          <a:p>
            <a:r>
              <a:rPr lang="en-CA" sz="2800" dirty="0" smtClean="0"/>
              <a:t> </a:t>
            </a:r>
            <a:r>
              <a:rPr lang="en-CA" sz="3200" dirty="0"/>
              <a:t>fair, transparent, meaningful and responsive to  all learners</a:t>
            </a:r>
          </a:p>
          <a:p>
            <a:r>
              <a:rPr lang="en-CA" sz="3200" dirty="0"/>
              <a:t>focuses on </a:t>
            </a:r>
            <a:r>
              <a:rPr lang="en-CA" sz="3200" dirty="0" smtClean="0"/>
              <a:t>the </a:t>
            </a:r>
            <a:r>
              <a:rPr lang="en-CA" sz="3200" dirty="0"/>
              <a:t>curriculum model – knowing, doing, understanding</a:t>
            </a:r>
          </a:p>
          <a:p>
            <a:r>
              <a:rPr lang="en-CA" sz="3200" dirty="0"/>
              <a:t>provides ongoing descriptive feedback to students</a:t>
            </a:r>
          </a:p>
          <a:p>
            <a:r>
              <a:rPr lang="en-CA" sz="3200" dirty="0"/>
              <a:t>is ongoing, timely, specific, and embedded in day to day instruction</a:t>
            </a:r>
          </a:p>
          <a:p>
            <a:r>
              <a:rPr lang="en-CA" sz="3200" dirty="0"/>
              <a:t>provides varied and multiple opportunities for learners to demonstrate their learning</a:t>
            </a:r>
          </a:p>
          <a:p>
            <a:pPr marL="0" indent="0">
              <a:buNone/>
            </a:pPr>
            <a:endParaRPr lang="en-CA" dirty="0"/>
          </a:p>
        </p:txBody>
      </p:sp>
    </p:spTree>
    <p:extLst>
      <p:ext uri="{BB962C8B-B14F-4D97-AF65-F5344CB8AC3E}">
        <p14:creationId xmlns:p14="http://schemas.microsoft.com/office/powerpoint/2010/main" val="284734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79376"/>
          </a:xfrm>
        </p:spPr>
        <p:txBody>
          <a:bodyPr/>
          <a:lstStyle/>
          <a:p>
            <a:r>
              <a:rPr lang="en-CA" dirty="0" smtClean="0"/>
              <a:t>Why Redesign our Curriculum:</a:t>
            </a:r>
            <a:endParaRPr lang="en-CA" dirty="0"/>
          </a:p>
        </p:txBody>
      </p:sp>
      <p:sp>
        <p:nvSpPr>
          <p:cNvPr id="3" name="Content Placeholder 2"/>
          <p:cNvSpPr>
            <a:spLocks noGrp="1"/>
          </p:cNvSpPr>
          <p:nvPr>
            <p:ph idx="1"/>
          </p:nvPr>
        </p:nvSpPr>
        <p:spPr>
          <a:xfrm>
            <a:off x="179512" y="1556792"/>
            <a:ext cx="8856984" cy="5112568"/>
          </a:xfrm>
        </p:spPr>
        <p:txBody>
          <a:bodyPr>
            <a:normAutofit/>
          </a:bodyPr>
          <a:lstStyle/>
          <a:p>
            <a:r>
              <a:rPr lang="en-CA" sz="2800" dirty="0" smtClean="0"/>
              <a:t>Present construct of the curriculum is 20+ years old</a:t>
            </a:r>
          </a:p>
          <a:p>
            <a:pPr marL="0" indent="0">
              <a:buNone/>
            </a:pPr>
            <a:endParaRPr lang="en-CA" sz="1800" dirty="0" smtClean="0"/>
          </a:p>
          <a:p>
            <a:r>
              <a:rPr lang="en-CA" sz="2800" dirty="0" smtClean="0"/>
              <a:t>Learners today are not the learners of 20 years ago and the world has changed</a:t>
            </a:r>
          </a:p>
          <a:p>
            <a:pPr marL="0" indent="0">
              <a:buNone/>
            </a:pPr>
            <a:endParaRPr lang="en-CA" sz="1800" dirty="0" smtClean="0"/>
          </a:p>
          <a:p>
            <a:r>
              <a:rPr lang="en-CA" sz="2800" dirty="0" smtClean="0"/>
              <a:t>We know lots more about teaching and learning </a:t>
            </a:r>
          </a:p>
          <a:p>
            <a:pPr marL="0" indent="0">
              <a:buNone/>
            </a:pPr>
            <a:endParaRPr lang="en-CA" sz="2000" dirty="0" smtClean="0"/>
          </a:p>
          <a:p>
            <a:r>
              <a:rPr lang="en-CA" sz="2800" dirty="0" smtClean="0"/>
              <a:t>Feedback from teachers and educators: </a:t>
            </a:r>
          </a:p>
          <a:p>
            <a:pPr lvl="1"/>
            <a:r>
              <a:rPr lang="en-CA" sz="2800" dirty="0" smtClean="0"/>
              <a:t>more flexibility</a:t>
            </a:r>
          </a:p>
          <a:p>
            <a:pPr lvl="1"/>
            <a:r>
              <a:rPr lang="en-CA" sz="2800" dirty="0" smtClean="0"/>
              <a:t>explore passions and interests of kids</a:t>
            </a:r>
          </a:p>
          <a:p>
            <a:pPr lvl="1"/>
            <a:r>
              <a:rPr lang="en-CA" sz="2800" dirty="0" smtClean="0"/>
              <a:t>allow for a better fit for different communities</a:t>
            </a:r>
          </a:p>
          <a:p>
            <a:endParaRPr lang="en-CA" sz="3200" dirty="0"/>
          </a:p>
        </p:txBody>
      </p:sp>
    </p:spTree>
    <p:extLst>
      <p:ext uri="{BB962C8B-B14F-4D97-AF65-F5344CB8AC3E}">
        <p14:creationId xmlns:p14="http://schemas.microsoft.com/office/powerpoint/2010/main" val="30114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lstStyle/>
          <a:p>
            <a:r>
              <a:rPr lang="en-CA" dirty="0" smtClean="0"/>
              <a:t>Assessment Principles</a:t>
            </a:r>
            <a:endParaRPr lang="en-CA" dirty="0"/>
          </a:p>
        </p:txBody>
      </p:sp>
      <p:sp>
        <p:nvSpPr>
          <p:cNvPr id="3" name="Content Placeholder 2"/>
          <p:cNvSpPr>
            <a:spLocks noGrp="1"/>
          </p:cNvSpPr>
          <p:nvPr>
            <p:ph idx="1"/>
          </p:nvPr>
        </p:nvSpPr>
        <p:spPr>
          <a:xfrm>
            <a:off x="179512" y="1196752"/>
            <a:ext cx="8784976" cy="5472608"/>
          </a:xfrm>
        </p:spPr>
        <p:txBody>
          <a:bodyPr>
            <a:normAutofit lnSpcReduction="10000"/>
          </a:bodyPr>
          <a:lstStyle/>
          <a:p>
            <a:endParaRPr lang="en-CA" sz="400" dirty="0" smtClean="0"/>
          </a:p>
          <a:p>
            <a:r>
              <a:rPr lang="en-CA" sz="3200" dirty="0" smtClean="0"/>
              <a:t>involves students </a:t>
            </a:r>
            <a:r>
              <a:rPr lang="en-CA" sz="3200" dirty="0"/>
              <a:t>in their learning</a:t>
            </a:r>
          </a:p>
          <a:p>
            <a:r>
              <a:rPr lang="en-CA" sz="3200" dirty="0"/>
              <a:t>promotes development of student </a:t>
            </a:r>
            <a:r>
              <a:rPr lang="en-CA" sz="3200" dirty="0" smtClean="0"/>
              <a:t>self-assessment, goal setting and identifies </a:t>
            </a:r>
            <a:r>
              <a:rPr lang="en-CA" sz="3200" dirty="0"/>
              <a:t>next steps in learning</a:t>
            </a:r>
          </a:p>
          <a:p>
            <a:r>
              <a:rPr lang="en-CA" sz="3200" dirty="0"/>
              <a:t>allows for a collection of student work to be gathered over time to provide a full profile of the learner and learning</a:t>
            </a:r>
          </a:p>
          <a:p>
            <a:r>
              <a:rPr lang="en-CA" sz="3200" dirty="0"/>
              <a:t>communicates clearly to the learner and parents where the student is, what they are working towards and the ways that learning can be supported</a:t>
            </a:r>
          </a:p>
          <a:p>
            <a:endParaRPr lang="en-CA" dirty="0"/>
          </a:p>
        </p:txBody>
      </p:sp>
    </p:spTree>
    <p:extLst>
      <p:ext uri="{BB962C8B-B14F-4D97-AF65-F5344CB8AC3E}">
        <p14:creationId xmlns:p14="http://schemas.microsoft.com/office/powerpoint/2010/main" val="1849070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r>
              <a:rPr lang="en-CA" dirty="0" smtClean="0"/>
              <a:t>So what is Different?</a:t>
            </a:r>
            <a:endParaRPr lang="en-CA" dirty="0"/>
          </a:p>
        </p:txBody>
      </p:sp>
      <p:sp>
        <p:nvSpPr>
          <p:cNvPr id="3" name="Content Placeholder 2"/>
          <p:cNvSpPr>
            <a:spLocks noGrp="1"/>
          </p:cNvSpPr>
          <p:nvPr>
            <p:ph idx="1"/>
          </p:nvPr>
        </p:nvSpPr>
        <p:spPr>
          <a:xfrm>
            <a:off x="179512" y="1124744"/>
            <a:ext cx="8784976" cy="5544616"/>
          </a:xfrm>
        </p:spPr>
        <p:txBody>
          <a:bodyPr>
            <a:normAutofit lnSpcReduction="10000"/>
          </a:bodyPr>
          <a:lstStyle/>
          <a:p>
            <a:r>
              <a:rPr lang="en-CA" sz="3000" dirty="0" smtClean="0"/>
              <a:t>focus on doing, building understanding  not just knowing</a:t>
            </a:r>
          </a:p>
          <a:p>
            <a:endParaRPr lang="en-CA" sz="1000" dirty="0" smtClean="0"/>
          </a:p>
          <a:p>
            <a:r>
              <a:rPr lang="en-CA" sz="3000" dirty="0" smtClean="0"/>
              <a:t>including students in the process </a:t>
            </a:r>
          </a:p>
          <a:p>
            <a:pPr marL="0" indent="0">
              <a:buNone/>
            </a:pPr>
            <a:endParaRPr lang="en-CA" sz="1000" dirty="0" smtClean="0"/>
          </a:p>
          <a:p>
            <a:r>
              <a:rPr lang="en-CA" sz="3000" dirty="0" smtClean="0"/>
              <a:t>more embedded, ongoing assessment linked to instruction </a:t>
            </a:r>
            <a:endParaRPr lang="en-CA" sz="3000" dirty="0"/>
          </a:p>
          <a:p>
            <a:r>
              <a:rPr lang="en-CA" sz="3000" dirty="0" smtClean="0"/>
              <a:t>less of an “event” at the end</a:t>
            </a:r>
          </a:p>
          <a:p>
            <a:pPr marL="0" indent="0">
              <a:buNone/>
            </a:pPr>
            <a:endParaRPr lang="en-CA" sz="1000" dirty="0" smtClean="0"/>
          </a:p>
          <a:p>
            <a:r>
              <a:rPr lang="en-CA" sz="3000" dirty="0"/>
              <a:t>p</a:t>
            </a:r>
            <a:r>
              <a:rPr lang="en-CA" sz="3000" dirty="0" smtClean="0"/>
              <a:t>urpose is to identify gaps and areas to extend learning</a:t>
            </a:r>
          </a:p>
          <a:p>
            <a:pPr marL="0" indent="0">
              <a:buNone/>
            </a:pPr>
            <a:endParaRPr lang="en-CA" sz="1000" dirty="0" smtClean="0"/>
          </a:p>
          <a:p>
            <a:r>
              <a:rPr lang="en-CA" sz="3000" dirty="0"/>
              <a:t>p</a:t>
            </a:r>
            <a:r>
              <a:rPr lang="en-CA" sz="3000" dirty="0" smtClean="0"/>
              <a:t>rovides information that helps teachers adjust instruction – is my instruction working?</a:t>
            </a:r>
          </a:p>
        </p:txBody>
      </p:sp>
    </p:spTree>
    <p:extLst>
      <p:ext uri="{BB962C8B-B14F-4D97-AF65-F5344CB8AC3E}">
        <p14:creationId xmlns:p14="http://schemas.microsoft.com/office/powerpoint/2010/main" val="10250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075240" cy="5997280"/>
          </a:xfrm>
        </p:spPr>
        <p:txBody>
          <a:bodyPr>
            <a:normAutofit/>
          </a:bodyPr>
          <a:lstStyle/>
          <a:p>
            <a:r>
              <a:rPr lang="en-CA" sz="2800" dirty="0"/>
              <a:t>e</a:t>
            </a:r>
            <a:r>
              <a:rPr lang="en-CA" sz="2800" dirty="0" smtClean="0"/>
              <a:t>mphasis on descriptive </a:t>
            </a:r>
            <a:r>
              <a:rPr lang="en-CA" sz="2800" dirty="0"/>
              <a:t>feedback and </a:t>
            </a:r>
            <a:r>
              <a:rPr lang="en-CA" sz="2800" dirty="0" smtClean="0"/>
              <a:t>feedback to the student </a:t>
            </a:r>
            <a:r>
              <a:rPr lang="en-CA" sz="2800" dirty="0"/>
              <a:t>in the </a:t>
            </a:r>
            <a:r>
              <a:rPr lang="en-CA" sz="2800" dirty="0" smtClean="0"/>
              <a:t>moment</a:t>
            </a:r>
          </a:p>
          <a:p>
            <a:pPr marL="0" indent="0">
              <a:buNone/>
            </a:pPr>
            <a:endParaRPr lang="en-CA" sz="1000" dirty="0"/>
          </a:p>
          <a:p>
            <a:r>
              <a:rPr lang="en-CA" sz="2800" dirty="0" smtClean="0"/>
              <a:t>Focus on questioning as a way to </a:t>
            </a:r>
            <a:r>
              <a:rPr lang="en-CA" sz="2800" dirty="0"/>
              <a:t>clarify and extend thinking and uncover “misconceptions</a:t>
            </a:r>
            <a:r>
              <a:rPr lang="en-CA" sz="2800" dirty="0" smtClean="0"/>
              <a:t>’</a:t>
            </a:r>
          </a:p>
          <a:p>
            <a:endParaRPr lang="en-CA" sz="1000" dirty="0"/>
          </a:p>
          <a:p>
            <a:r>
              <a:rPr lang="en-CA" sz="2800" dirty="0" smtClean="0"/>
              <a:t>assessment to determine who needs more guidance,  </a:t>
            </a:r>
            <a:r>
              <a:rPr lang="en-CA" sz="2800" dirty="0"/>
              <a:t>a mini lesson, small group instruction, different </a:t>
            </a:r>
            <a:r>
              <a:rPr lang="en-CA" sz="2800" dirty="0" smtClean="0"/>
              <a:t>approach, targeted approach</a:t>
            </a:r>
          </a:p>
          <a:p>
            <a:pPr marL="0" indent="0">
              <a:buNone/>
            </a:pPr>
            <a:endParaRPr lang="en-CA" sz="900" dirty="0"/>
          </a:p>
          <a:p>
            <a:r>
              <a:rPr lang="en-CA" sz="2800" dirty="0"/>
              <a:t>b</a:t>
            </a:r>
            <a:r>
              <a:rPr lang="en-CA" sz="2800" dirty="0" smtClean="0"/>
              <a:t>uilds a </a:t>
            </a:r>
            <a:r>
              <a:rPr lang="en-CA" sz="2800" dirty="0"/>
              <a:t>profile of a student from evidenced gathered over </a:t>
            </a:r>
            <a:r>
              <a:rPr lang="en-CA" sz="2800" dirty="0" smtClean="0"/>
              <a:t>time rather than a set of marks</a:t>
            </a:r>
          </a:p>
          <a:p>
            <a:pPr marL="0" indent="0">
              <a:buNone/>
            </a:pPr>
            <a:endParaRPr lang="en-CA" sz="1000" dirty="0"/>
          </a:p>
          <a:p>
            <a:r>
              <a:rPr lang="en-CA" sz="2800" dirty="0"/>
              <a:t>r</a:t>
            </a:r>
            <a:r>
              <a:rPr lang="en-CA" sz="2800" dirty="0" smtClean="0"/>
              <a:t>ecognizes the continuum between formative and summative</a:t>
            </a:r>
            <a:endParaRPr lang="en-CA" sz="2800" dirty="0"/>
          </a:p>
          <a:p>
            <a:endParaRPr lang="en-CA" dirty="0"/>
          </a:p>
        </p:txBody>
      </p:sp>
    </p:spTree>
    <p:extLst>
      <p:ext uri="{BB962C8B-B14F-4D97-AF65-F5344CB8AC3E}">
        <p14:creationId xmlns:p14="http://schemas.microsoft.com/office/powerpoint/2010/main" val="2965867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Pick a Principle </a:t>
            </a:r>
            <a:endParaRPr lang="en-CA" dirty="0"/>
          </a:p>
        </p:txBody>
      </p:sp>
      <p:sp>
        <p:nvSpPr>
          <p:cNvPr id="3" name="Content Placeholder 2"/>
          <p:cNvSpPr>
            <a:spLocks noGrp="1"/>
          </p:cNvSpPr>
          <p:nvPr>
            <p:ph idx="1"/>
          </p:nvPr>
        </p:nvSpPr>
        <p:spPr/>
        <p:txBody>
          <a:bodyPr>
            <a:normAutofit/>
          </a:bodyPr>
          <a:lstStyle/>
          <a:p>
            <a:r>
              <a:rPr lang="en-CA" sz="3600" dirty="0" smtClean="0"/>
              <a:t>Choose one of the principles.  What are the practices that align?  What does it look like in your classroom?  What could you do more of? Less of?</a:t>
            </a:r>
          </a:p>
          <a:p>
            <a:pPr marL="0" indent="0">
              <a:buNone/>
            </a:pPr>
            <a:endParaRPr lang="en-CA" sz="3600" dirty="0" smtClean="0"/>
          </a:p>
          <a:p>
            <a:r>
              <a:rPr lang="en-CA" sz="3600" dirty="0" smtClean="0"/>
              <a:t>Where are you in your understanding and application of the principles? </a:t>
            </a:r>
            <a:endParaRPr lang="en-CA" sz="3600" dirty="0"/>
          </a:p>
        </p:txBody>
      </p:sp>
    </p:spTree>
    <p:extLst>
      <p:ext uri="{BB962C8B-B14F-4D97-AF65-F5344CB8AC3E}">
        <p14:creationId xmlns:p14="http://schemas.microsoft.com/office/powerpoint/2010/main" val="2670714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There is a Shift in Assessment</a:t>
            </a:r>
            <a:endParaRPr lang="en-CA" dirty="0"/>
          </a:p>
        </p:txBody>
      </p:sp>
      <p:sp>
        <p:nvSpPr>
          <p:cNvPr id="3" name="Content Placeholder 2"/>
          <p:cNvSpPr>
            <a:spLocks noGrp="1"/>
          </p:cNvSpPr>
          <p:nvPr>
            <p:ph idx="1"/>
          </p:nvPr>
        </p:nvSpPr>
        <p:spPr>
          <a:xfrm>
            <a:off x="457200" y="1772816"/>
            <a:ext cx="8229600" cy="4704184"/>
          </a:xfrm>
        </p:spPr>
        <p:txBody>
          <a:bodyPr>
            <a:normAutofit/>
          </a:bodyPr>
          <a:lstStyle/>
          <a:p>
            <a:pPr marL="0" indent="0">
              <a:buNone/>
            </a:pPr>
            <a:r>
              <a:rPr lang="en-CA" sz="2800" dirty="0" smtClean="0"/>
              <a:t>What are some of the “shifts” for you when you think about assessment?</a:t>
            </a:r>
          </a:p>
          <a:p>
            <a:pPr marL="0" indent="0">
              <a:buNone/>
            </a:pPr>
            <a:endParaRPr lang="en-CA" sz="2800" dirty="0"/>
          </a:p>
          <a:p>
            <a:pPr marL="0" indent="0">
              <a:buNone/>
            </a:pPr>
            <a:r>
              <a:rPr lang="en-CA" sz="2800" dirty="0" smtClean="0"/>
              <a:t>What are some of the things you have started to do differently in your work with students?</a:t>
            </a:r>
          </a:p>
          <a:p>
            <a:pPr marL="0" indent="0">
              <a:buNone/>
            </a:pPr>
            <a:endParaRPr lang="en-CA" sz="2800" dirty="0"/>
          </a:p>
          <a:p>
            <a:pPr marL="0" indent="0">
              <a:buNone/>
            </a:pPr>
            <a:r>
              <a:rPr lang="en-CA" sz="2800" dirty="0" smtClean="0"/>
              <a:t>What are some of the questions that still come to mind?</a:t>
            </a:r>
            <a:endParaRPr lang="en-CA" sz="2800" dirty="0"/>
          </a:p>
        </p:txBody>
      </p:sp>
    </p:spTree>
    <p:extLst>
      <p:ext uri="{BB962C8B-B14F-4D97-AF65-F5344CB8AC3E}">
        <p14:creationId xmlns:p14="http://schemas.microsoft.com/office/powerpoint/2010/main" val="109038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Establishing Success Criteria</a:t>
            </a:r>
            <a:endParaRPr lang="en-CA" dirty="0"/>
          </a:p>
        </p:txBody>
      </p:sp>
      <p:sp>
        <p:nvSpPr>
          <p:cNvPr id="4" name="Rectangle 3"/>
          <p:cNvSpPr/>
          <p:nvPr/>
        </p:nvSpPr>
        <p:spPr>
          <a:xfrm>
            <a:off x="899592" y="1988840"/>
            <a:ext cx="3240360" cy="3139321"/>
          </a:xfrm>
          <a:prstGeom prst="rect">
            <a:avLst/>
          </a:prstGeom>
        </p:spPr>
        <p:txBody>
          <a:bodyPr wrap="square">
            <a:spAutoFit/>
          </a:bodyPr>
          <a:lstStyle/>
          <a:p>
            <a:endParaRPr lang="en-CA" dirty="0"/>
          </a:p>
          <a:p>
            <a:r>
              <a:rPr lang="en-CA" sz="2000" i="1" dirty="0"/>
              <a:t>When we invest time up front to build the vision [of what students are to be </a:t>
            </a:r>
            <a:r>
              <a:rPr lang="en-CA" sz="2000" i="1" dirty="0" smtClean="0"/>
              <a:t>learning, </a:t>
            </a:r>
            <a:r>
              <a:rPr lang="en-CA" sz="2000" i="1" dirty="0"/>
              <a:t>we gain it back later in increased student motivation and the resulting higher‐quality work. </a:t>
            </a:r>
            <a:endParaRPr lang="en-CA" sz="2000" dirty="0"/>
          </a:p>
          <a:p>
            <a:r>
              <a:rPr lang="en-CA" sz="2000" i="1" dirty="0" smtClean="0"/>
              <a:t>(J. </a:t>
            </a:r>
            <a:r>
              <a:rPr lang="en-CA" sz="2000" i="1" dirty="0" err="1" smtClean="0"/>
              <a:t>Chappuis</a:t>
            </a:r>
            <a:r>
              <a:rPr lang="en-CA" sz="2000" i="1" dirty="0" smtClean="0"/>
              <a:t>) </a:t>
            </a:r>
            <a:endParaRPr lang="en-CA" sz="2000"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63603" y="2007136"/>
            <a:ext cx="4718745" cy="408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117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Developing Success Criteria</a:t>
            </a:r>
            <a:endParaRPr lang="en-CA" dirty="0"/>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CA" dirty="0" smtClean="0"/>
              <a:t>Let’s go back to the inter-disciplinary unit based on ELA and the Arts</a:t>
            </a:r>
          </a:p>
          <a:p>
            <a:pPr marL="0" indent="0">
              <a:buNone/>
            </a:pPr>
            <a:endParaRPr lang="en-CA" dirty="0" smtClean="0"/>
          </a:p>
          <a:p>
            <a:pPr marL="457200" indent="-457200">
              <a:buAutoNum type="arabicPeriod"/>
            </a:pPr>
            <a:r>
              <a:rPr lang="en-CA" dirty="0" smtClean="0"/>
              <a:t>Look at the learning standards</a:t>
            </a:r>
          </a:p>
          <a:p>
            <a:pPr marL="731520" lvl="1" indent="-457200">
              <a:buAutoNum type="arabicPeriod"/>
            </a:pPr>
            <a:r>
              <a:rPr lang="en-CA" dirty="0" smtClean="0"/>
              <a:t>What would the criteria for success be?</a:t>
            </a:r>
          </a:p>
          <a:p>
            <a:pPr marL="731520" lvl="1" indent="-457200">
              <a:buAutoNum type="arabicPeriod"/>
            </a:pPr>
            <a:r>
              <a:rPr lang="en-CA" dirty="0" smtClean="0"/>
              <a:t>What would you hope to see in kids work?</a:t>
            </a:r>
            <a:endParaRPr lang="en-CA" dirty="0"/>
          </a:p>
          <a:p>
            <a:pPr marL="457200" indent="-457200">
              <a:buAutoNum type="arabicPeriod"/>
            </a:pPr>
            <a:endParaRPr lang="en-CA" dirty="0" smtClean="0"/>
          </a:p>
          <a:p>
            <a:pPr marL="457200" indent="-457200">
              <a:buAutoNum type="arabicPeriod"/>
            </a:pPr>
            <a:r>
              <a:rPr lang="en-CA" dirty="0" smtClean="0"/>
              <a:t> Look at  the kids examples:</a:t>
            </a:r>
          </a:p>
          <a:p>
            <a:pPr marL="731520" lvl="1" indent="-457200">
              <a:buAutoNum type="arabicPeriod"/>
            </a:pPr>
            <a:r>
              <a:rPr lang="en-CA" dirty="0" smtClean="0"/>
              <a:t>What are the qualities and attributes you see in the student work?</a:t>
            </a:r>
          </a:p>
          <a:p>
            <a:pPr marL="731520" lvl="1" indent="-457200">
              <a:buAutoNum type="arabicPeriod"/>
            </a:pPr>
            <a:r>
              <a:rPr lang="en-CA" dirty="0" smtClean="0"/>
              <a:t>What are the qualities and attributes that you see in the one that you think is most closely aligned to excellence?  What sets it apart?</a:t>
            </a:r>
            <a:endParaRPr lang="en-CA" dirty="0"/>
          </a:p>
        </p:txBody>
      </p:sp>
    </p:spTree>
    <p:extLst>
      <p:ext uri="{BB962C8B-B14F-4D97-AF65-F5344CB8AC3E}">
        <p14:creationId xmlns:p14="http://schemas.microsoft.com/office/powerpoint/2010/main" val="1387761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horstea\Pictures\sc.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512" y="404664"/>
            <a:ext cx="8784976"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854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964488" cy="1008112"/>
          </a:xfrm>
        </p:spPr>
        <p:txBody>
          <a:bodyPr>
            <a:normAutofit fontScale="90000"/>
          </a:bodyPr>
          <a:lstStyle/>
          <a:p>
            <a:r>
              <a:rPr lang="en-CA" dirty="0" smtClean="0"/>
              <a:t/>
            </a:r>
            <a:br>
              <a:rPr lang="en-CA" dirty="0" smtClean="0"/>
            </a:br>
            <a:r>
              <a:rPr lang="en-CA" dirty="0" smtClean="0"/>
              <a:t>We </a:t>
            </a:r>
            <a:r>
              <a:rPr lang="en-CA" dirty="0"/>
              <a:t>ensure students understand success </a:t>
            </a:r>
            <a:r>
              <a:rPr lang="en-CA" dirty="0" smtClean="0"/>
              <a:t>by:</a:t>
            </a:r>
            <a:r>
              <a:rPr lang="en-CA" dirty="0"/>
              <a:t/>
            </a:r>
            <a:br>
              <a:rPr lang="en-CA" dirty="0"/>
            </a:br>
            <a:r>
              <a:rPr lang="en-CA" dirty="0"/>
              <a:t> </a:t>
            </a:r>
          </a:p>
        </p:txBody>
      </p:sp>
      <p:sp>
        <p:nvSpPr>
          <p:cNvPr id="3" name="Content Placeholder 2"/>
          <p:cNvSpPr>
            <a:spLocks noGrp="1"/>
          </p:cNvSpPr>
          <p:nvPr>
            <p:ph idx="1"/>
          </p:nvPr>
        </p:nvSpPr>
        <p:spPr>
          <a:xfrm>
            <a:off x="107504" y="1412776"/>
            <a:ext cx="8784976" cy="5328592"/>
          </a:xfrm>
        </p:spPr>
        <p:txBody>
          <a:bodyPr>
            <a:normAutofit/>
          </a:bodyPr>
          <a:lstStyle/>
          <a:p>
            <a:endParaRPr lang="en-CA" sz="1050" dirty="0"/>
          </a:p>
          <a:p>
            <a:r>
              <a:rPr lang="en-CA" sz="2800" dirty="0" smtClean="0"/>
              <a:t>Identifying and co-constructing criteria for success </a:t>
            </a:r>
          </a:p>
          <a:p>
            <a:r>
              <a:rPr lang="en-CA" sz="2800" dirty="0" smtClean="0"/>
              <a:t>Sharing and clarifying success</a:t>
            </a:r>
          </a:p>
          <a:p>
            <a:r>
              <a:rPr lang="en-CA" sz="2800" dirty="0" smtClean="0"/>
              <a:t>Using </a:t>
            </a:r>
            <a:r>
              <a:rPr lang="en-CA" sz="2800" dirty="0"/>
              <a:t>student friendly language </a:t>
            </a:r>
            <a:endParaRPr lang="en-CA" sz="2800" dirty="0" smtClean="0"/>
          </a:p>
          <a:p>
            <a:r>
              <a:rPr lang="en-CA" sz="2800" dirty="0" smtClean="0"/>
              <a:t>Using samples, models, exemplars to show success </a:t>
            </a:r>
          </a:p>
          <a:p>
            <a:r>
              <a:rPr lang="en-CA" sz="2800" dirty="0" smtClean="0"/>
              <a:t>Modeling process of applying success criteria to examples, samples</a:t>
            </a:r>
          </a:p>
          <a:p>
            <a:r>
              <a:rPr lang="en-CA" sz="2800" dirty="0" smtClean="0"/>
              <a:t>Having students practice applying success criteria to anonymous examples</a:t>
            </a:r>
          </a:p>
          <a:p>
            <a:r>
              <a:rPr lang="en-CA" sz="2800" dirty="0" smtClean="0"/>
              <a:t>Using the success criteria for teacher feedback, self assessment and peer assessment</a:t>
            </a:r>
          </a:p>
        </p:txBody>
      </p:sp>
    </p:spTree>
    <p:extLst>
      <p:ext uri="{BB962C8B-B14F-4D97-AF65-F5344CB8AC3E}">
        <p14:creationId xmlns:p14="http://schemas.microsoft.com/office/powerpoint/2010/main" val="3307106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50" y="4"/>
            <a:ext cx="9190038" cy="12959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559316" y="1340768"/>
            <a:ext cx="4029353" cy="2923877"/>
          </a:xfrm>
          <a:prstGeom prst="rect">
            <a:avLst/>
          </a:prstGeom>
          <a:noFill/>
        </p:spPr>
        <p:txBody>
          <a:bodyPr wrap="square">
            <a:spAutoFit/>
          </a:bodyPr>
          <a:lstStyle/>
          <a:p>
            <a:pPr marL="173038" indent="-173038" fontAlgn="auto">
              <a:spcBef>
                <a:spcPts val="0"/>
              </a:spcBef>
              <a:spcAft>
                <a:spcPts val="0"/>
              </a:spcAft>
              <a:buSzPct val="100000"/>
              <a:defRPr/>
            </a:pPr>
            <a:endParaRPr lang="en-US" sz="2200" b="1" dirty="0">
              <a:solidFill>
                <a:schemeClr val="accent2">
                  <a:lumMod val="50000"/>
                </a:schemeClr>
              </a:solidFill>
            </a:endParaRPr>
          </a:p>
          <a:p>
            <a:pPr marL="173038" indent="-173038" fontAlgn="auto">
              <a:spcBef>
                <a:spcPts val="0"/>
              </a:spcBef>
              <a:spcAft>
                <a:spcPts val="0"/>
              </a:spcAft>
              <a:buSzPct val="100000"/>
              <a:defRPr/>
            </a:pPr>
            <a:r>
              <a:rPr lang="en-US" sz="2200" b="1" dirty="0" smtClean="0">
                <a:solidFill>
                  <a:schemeClr val="accent2">
                    <a:lumMod val="50000"/>
                  </a:schemeClr>
                </a:solidFill>
                <a:latin typeface="+mn-lt"/>
                <a:ea typeface="+mn-ea"/>
              </a:rPr>
              <a:t>“To </a:t>
            </a:r>
            <a:r>
              <a:rPr lang="en-US" sz="2200" b="1" dirty="0">
                <a:solidFill>
                  <a:schemeClr val="accent2">
                    <a:lumMod val="50000"/>
                  </a:schemeClr>
                </a:solidFill>
                <a:latin typeface="+mn-lt"/>
                <a:ea typeface="+mn-ea"/>
              </a:rPr>
              <a:t>be effective, feedback needs to cause thinking. </a:t>
            </a:r>
            <a:r>
              <a:rPr lang="en-US" sz="2200" b="1" dirty="0" smtClean="0">
                <a:solidFill>
                  <a:schemeClr val="accent2">
                    <a:lumMod val="50000"/>
                  </a:schemeClr>
                </a:solidFill>
                <a:latin typeface="+mn-lt"/>
                <a:ea typeface="+mn-ea"/>
              </a:rPr>
              <a:t>Grades </a:t>
            </a:r>
            <a:r>
              <a:rPr lang="en-US" sz="2200" b="1" dirty="0">
                <a:solidFill>
                  <a:schemeClr val="accent2">
                    <a:lumMod val="50000"/>
                  </a:schemeClr>
                </a:solidFill>
                <a:latin typeface="+mn-lt"/>
                <a:ea typeface="+mn-ea"/>
              </a:rPr>
              <a:t>don’t do that.  Scores don’t </a:t>
            </a:r>
            <a:r>
              <a:rPr lang="en-US" sz="2200" b="1" dirty="0" smtClean="0">
                <a:solidFill>
                  <a:schemeClr val="accent2">
                    <a:lumMod val="50000"/>
                  </a:schemeClr>
                </a:solidFill>
                <a:latin typeface="+mn-lt"/>
                <a:ea typeface="+mn-ea"/>
              </a:rPr>
              <a:t>do </a:t>
            </a:r>
            <a:r>
              <a:rPr lang="en-US" sz="2200" b="1" dirty="0">
                <a:solidFill>
                  <a:schemeClr val="accent2">
                    <a:lumMod val="50000"/>
                  </a:schemeClr>
                </a:solidFill>
                <a:latin typeface="+mn-lt"/>
                <a:ea typeface="+mn-ea"/>
              </a:rPr>
              <a:t>that. </a:t>
            </a:r>
            <a:r>
              <a:rPr lang="en-US" sz="2200" b="1" dirty="0" smtClean="0">
                <a:solidFill>
                  <a:schemeClr val="accent2">
                    <a:lumMod val="50000"/>
                  </a:schemeClr>
                </a:solidFill>
                <a:latin typeface="+mn-lt"/>
                <a:ea typeface="+mn-ea"/>
              </a:rPr>
              <a:t>And </a:t>
            </a:r>
            <a:r>
              <a:rPr lang="en-US" sz="2200" b="1" dirty="0">
                <a:solidFill>
                  <a:schemeClr val="accent2">
                    <a:lumMod val="50000"/>
                  </a:schemeClr>
                </a:solidFill>
                <a:latin typeface="+mn-lt"/>
                <a:ea typeface="+mn-ea"/>
              </a:rPr>
              <a:t>comments like “Good Job</a:t>
            </a:r>
            <a:r>
              <a:rPr lang="en-US" sz="2200" b="1" dirty="0" smtClean="0">
                <a:solidFill>
                  <a:schemeClr val="accent2">
                    <a:lumMod val="50000"/>
                  </a:schemeClr>
                </a:solidFill>
                <a:latin typeface="+mn-lt"/>
                <a:ea typeface="+mn-ea"/>
              </a:rPr>
              <a:t>” don’t </a:t>
            </a:r>
            <a:r>
              <a:rPr lang="en-US" sz="2200" b="1" dirty="0">
                <a:solidFill>
                  <a:schemeClr val="accent2">
                    <a:lumMod val="50000"/>
                  </a:schemeClr>
                </a:solidFill>
                <a:latin typeface="+mn-lt"/>
                <a:ea typeface="+mn-ea"/>
              </a:rPr>
              <a:t>do that </a:t>
            </a:r>
            <a:r>
              <a:rPr lang="en-US" sz="2200" b="1" dirty="0" smtClean="0">
                <a:solidFill>
                  <a:schemeClr val="accent2">
                    <a:lumMod val="50000"/>
                  </a:schemeClr>
                </a:solidFill>
                <a:latin typeface="+mn-lt"/>
                <a:ea typeface="+mn-ea"/>
              </a:rPr>
              <a:t>either.”  </a:t>
            </a:r>
            <a:r>
              <a:rPr lang="en-US" sz="3000" b="1" dirty="0">
                <a:solidFill>
                  <a:schemeClr val="accent1">
                    <a:lumMod val="75000"/>
                  </a:schemeClr>
                </a:solidFill>
              </a:rPr>
              <a:t/>
            </a:r>
            <a:br>
              <a:rPr lang="en-US" sz="3000" b="1" dirty="0">
                <a:solidFill>
                  <a:schemeClr val="accent1">
                    <a:lumMod val="75000"/>
                  </a:schemeClr>
                </a:solidFill>
              </a:rPr>
            </a:br>
            <a:r>
              <a:rPr lang="en-US" sz="3000" b="1" dirty="0" smtClean="0">
                <a:solidFill>
                  <a:schemeClr val="accent1">
                    <a:lumMod val="75000"/>
                  </a:schemeClr>
                </a:solidFill>
              </a:rPr>
              <a:t>                     </a:t>
            </a:r>
            <a:r>
              <a:rPr lang="en-US" sz="2000" dirty="0" smtClean="0">
                <a:solidFill>
                  <a:schemeClr val="accent2">
                    <a:lumMod val="50000"/>
                  </a:schemeClr>
                </a:solidFill>
                <a:latin typeface="Calibri" panose="020F0502020204030204" pitchFamily="34" charset="0"/>
              </a:rPr>
              <a:t>Dylan William</a:t>
            </a:r>
            <a:endParaRPr lang="en-US" sz="2000" i="1" dirty="0">
              <a:solidFill>
                <a:schemeClr val="accent2">
                  <a:lumMod val="50000"/>
                </a:schemeClr>
              </a:solidFill>
              <a:latin typeface="Calibri" panose="020F050202020403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37" r="2562"/>
          <a:stretch/>
        </p:blipFill>
        <p:spPr>
          <a:xfrm>
            <a:off x="4762297" y="1521735"/>
            <a:ext cx="3842151" cy="4380838"/>
          </a:xfrm>
          <a:prstGeom prst="rect">
            <a:avLst/>
          </a:prstGeom>
          <a:ln>
            <a:noFill/>
          </a:ln>
          <a:effectLst>
            <a:softEdge rad="112500"/>
          </a:effectLst>
        </p:spPr>
      </p:pic>
      <p:sp>
        <p:nvSpPr>
          <p:cNvPr id="9" name="Title 1"/>
          <p:cNvSpPr txBox="1">
            <a:spLocks/>
          </p:cNvSpPr>
          <p:nvPr/>
        </p:nvSpPr>
        <p:spPr>
          <a:xfrm>
            <a:off x="330770" y="404664"/>
            <a:ext cx="7920879" cy="936104"/>
          </a:xfrm>
          <a:prstGeom prst="rect">
            <a:avLst/>
          </a:prstGeom>
        </p:spPr>
        <p:txBody>
          <a:bodyPr>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effectLst>
                  <a:outerShdw blurRad="38100" dist="38100" dir="2700000" algn="tl">
                    <a:srgbClr val="000000">
                      <a:alpha val="43137"/>
                    </a:srgbClr>
                  </a:outerShdw>
                </a:effectLst>
              </a:rPr>
              <a:t>Assessment Supporting Learning….</a:t>
            </a:r>
            <a:endParaRPr lang="en-US" sz="4800" dirty="0">
              <a:effectLst>
                <a:outerShdw blurRad="38100" dist="38100" dir="2700000" algn="tl">
                  <a:srgbClr val="000000">
                    <a:alpha val="43137"/>
                  </a:srgbClr>
                </a:outerShdw>
              </a:effectLst>
            </a:endParaRPr>
          </a:p>
        </p:txBody>
      </p:sp>
      <p:sp>
        <p:nvSpPr>
          <p:cNvPr id="11" name="Title 1"/>
          <p:cNvSpPr txBox="1">
            <a:spLocks/>
          </p:cNvSpPr>
          <p:nvPr/>
        </p:nvSpPr>
        <p:spPr>
          <a:xfrm>
            <a:off x="3586427" y="6090622"/>
            <a:ext cx="4832498" cy="569664"/>
          </a:xfrm>
          <a:prstGeom prst="rect">
            <a:avLst/>
          </a:prstGeom>
        </p:spPr>
        <p:txBody>
          <a:bodyPr vert="horz" lIns="91440" tIns="45720" rIns="91440" bIns="45720" rtlCol="0" anchor="t" anchorCtr="0">
            <a:normAutofit fontScale="97500"/>
          </a:bodyPr>
          <a:lstStyle/>
          <a:p>
            <a:pPr algn="r">
              <a:spcBef>
                <a:spcPct val="0"/>
              </a:spcBef>
            </a:pPr>
            <a:r>
              <a:rPr lang="en-US" sz="2400" dirty="0" smtClean="0">
                <a:solidFill>
                  <a:srgbClr val="265991">
                    <a:lumMod val="60000"/>
                    <a:lumOff val="40000"/>
                  </a:srgbClr>
                </a:solidFill>
              </a:rPr>
              <a:t>…assessment and reporting</a:t>
            </a:r>
            <a:endParaRPr lang="en-US" sz="2400" dirty="0">
              <a:solidFill>
                <a:srgbClr val="265991">
                  <a:lumMod val="60000"/>
                  <a:lumOff val="40000"/>
                </a:srgbClr>
              </a:solidFill>
            </a:endParaRPr>
          </a:p>
        </p:txBody>
      </p:sp>
    </p:spTree>
    <p:extLst>
      <p:ext uri="{BB962C8B-B14F-4D97-AF65-F5344CB8AC3E}">
        <p14:creationId xmlns:p14="http://schemas.microsoft.com/office/powerpoint/2010/main" val="251165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Core Competencies</a:t>
            </a:r>
            <a:r>
              <a:rPr lang="en-CA" sz="4400" dirty="0"/>
              <a:t> </a:t>
            </a:r>
            <a:r>
              <a:rPr lang="en-CA" sz="4400" dirty="0" smtClean="0"/>
              <a:t>- in your work with students ……</a:t>
            </a:r>
            <a:endParaRPr lang="en-CA" sz="4400" dirty="0"/>
          </a:p>
        </p:txBody>
      </p:sp>
      <p:sp>
        <p:nvSpPr>
          <p:cNvPr id="3" name="Content Placeholder 2"/>
          <p:cNvSpPr>
            <a:spLocks noGrp="1"/>
          </p:cNvSpPr>
          <p:nvPr>
            <p:ph idx="1"/>
          </p:nvPr>
        </p:nvSpPr>
        <p:spPr>
          <a:xfrm>
            <a:off x="323528" y="1916832"/>
            <a:ext cx="8712968" cy="4772000"/>
          </a:xfrm>
        </p:spPr>
        <p:txBody>
          <a:bodyPr>
            <a:normAutofit/>
          </a:bodyPr>
          <a:lstStyle/>
          <a:p>
            <a:r>
              <a:rPr lang="en-CA" sz="2800" dirty="0" smtClean="0"/>
              <a:t>Notice them, name them and nurture them</a:t>
            </a:r>
          </a:p>
          <a:p>
            <a:pPr marL="114300" indent="0">
              <a:buNone/>
            </a:pPr>
            <a:endParaRPr lang="en-CA" sz="1400" dirty="0" smtClean="0"/>
          </a:p>
          <a:p>
            <a:pPr marL="114300" indent="0">
              <a:buNone/>
            </a:pPr>
            <a:endParaRPr lang="en-CA" sz="1400" dirty="0" smtClean="0"/>
          </a:p>
          <a:p>
            <a:r>
              <a:rPr lang="en-CA" sz="2800" dirty="0" smtClean="0"/>
              <a:t>Use the language with kids</a:t>
            </a:r>
          </a:p>
          <a:p>
            <a:endParaRPr lang="en-CA" sz="2800" dirty="0"/>
          </a:p>
          <a:p>
            <a:endParaRPr lang="en-CA" sz="1100" dirty="0" smtClean="0"/>
          </a:p>
          <a:p>
            <a:r>
              <a:rPr lang="en-CA" sz="2800" dirty="0" smtClean="0"/>
              <a:t>Together, focus on learning about them</a:t>
            </a:r>
          </a:p>
          <a:p>
            <a:endParaRPr lang="en-CA" sz="2800" dirty="0"/>
          </a:p>
          <a:p>
            <a:endParaRPr lang="en-CA" sz="1200" dirty="0" smtClean="0"/>
          </a:p>
          <a:p>
            <a:r>
              <a:rPr lang="en-CA" sz="2800" dirty="0" smtClean="0"/>
              <a:t>Build student ownership and voice </a:t>
            </a:r>
            <a:endParaRPr lang="en-CA" sz="2800" dirty="0"/>
          </a:p>
        </p:txBody>
      </p:sp>
    </p:spTree>
    <p:extLst>
      <p:ext uri="{BB962C8B-B14F-4D97-AF65-F5344CB8AC3E}">
        <p14:creationId xmlns:p14="http://schemas.microsoft.com/office/powerpoint/2010/main" val="2380268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Descriptive Feedback (Hattie, </a:t>
            </a:r>
            <a:r>
              <a:rPr lang="en-CA" dirty="0" err="1" smtClean="0"/>
              <a:t>Timperley</a:t>
            </a:r>
            <a:r>
              <a:rPr lang="en-CA" dirty="0" smtClean="0"/>
              <a:t>)</a:t>
            </a:r>
            <a:endParaRPr lang="en-CA" dirty="0"/>
          </a:p>
        </p:txBody>
      </p:sp>
      <p:sp>
        <p:nvSpPr>
          <p:cNvPr id="3" name="Content Placeholder 2"/>
          <p:cNvSpPr>
            <a:spLocks noGrp="1"/>
          </p:cNvSpPr>
          <p:nvPr>
            <p:ph idx="1"/>
          </p:nvPr>
        </p:nvSpPr>
        <p:spPr/>
        <p:txBody>
          <a:bodyPr/>
          <a:lstStyle/>
          <a:p>
            <a:r>
              <a:rPr lang="en-CA" sz="2800" dirty="0" smtClean="0"/>
              <a:t>Where am I going? ( Feed Up)</a:t>
            </a:r>
          </a:p>
          <a:p>
            <a:pPr lvl="1"/>
            <a:r>
              <a:rPr lang="en-CA" sz="2400" dirty="0" smtClean="0"/>
              <a:t>Focuses feedback on goals or targets</a:t>
            </a:r>
          </a:p>
          <a:p>
            <a:pPr marL="274320" lvl="1" indent="0">
              <a:buNone/>
            </a:pPr>
            <a:endParaRPr lang="en-CA" sz="2400" dirty="0" smtClean="0"/>
          </a:p>
          <a:p>
            <a:r>
              <a:rPr lang="en-CA" sz="2800" dirty="0" smtClean="0"/>
              <a:t>How am </a:t>
            </a:r>
            <a:r>
              <a:rPr lang="en-CA" sz="2800" dirty="0"/>
              <a:t>d</a:t>
            </a:r>
            <a:r>
              <a:rPr lang="en-CA" sz="2800" dirty="0" smtClean="0"/>
              <a:t>oing? ( Feed back)</a:t>
            </a:r>
          </a:p>
          <a:p>
            <a:pPr lvl="1"/>
            <a:r>
              <a:rPr lang="en-CA" sz="2400" dirty="0" smtClean="0"/>
              <a:t>Feedback references criteria and what success would look like and where a student is in the process</a:t>
            </a:r>
          </a:p>
          <a:p>
            <a:pPr marL="274320" lvl="1" indent="0">
              <a:buNone/>
            </a:pPr>
            <a:endParaRPr lang="en-CA" sz="2400" dirty="0" smtClean="0"/>
          </a:p>
          <a:p>
            <a:r>
              <a:rPr lang="en-CA" sz="2800" dirty="0" smtClean="0"/>
              <a:t>Where to next? (Feed forward)</a:t>
            </a:r>
          </a:p>
          <a:p>
            <a:pPr lvl="1"/>
            <a:r>
              <a:rPr lang="en-CA" sz="2400" dirty="0" smtClean="0"/>
              <a:t>Feedback helps student gain more clarity about what they know and can do to in order to apply and use the feedback now and in the future</a:t>
            </a:r>
          </a:p>
          <a:p>
            <a:pPr marL="274320" lvl="1" indent="0">
              <a:buNone/>
            </a:pPr>
            <a:endParaRPr lang="en-CA" dirty="0" smtClean="0"/>
          </a:p>
        </p:txBody>
      </p:sp>
    </p:spTree>
    <p:extLst>
      <p:ext uri="{BB962C8B-B14F-4D97-AF65-F5344CB8AC3E}">
        <p14:creationId xmlns:p14="http://schemas.microsoft.com/office/powerpoint/2010/main" val="337943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Descriptive Feedback (Shirley Clark)</a:t>
            </a:r>
            <a:endParaRPr lang="en-CA" dirty="0"/>
          </a:p>
        </p:txBody>
      </p:sp>
      <p:sp>
        <p:nvSpPr>
          <p:cNvPr id="3" name="Content Placeholder 2"/>
          <p:cNvSpPr>
            <a:spLocks noGrp="1"/>
          </p:cNvSpPr>
          <p:nvPr>
            <p:ph idx="1"/>
          </p:nvPr>
        </p:nvSpPr>
        <p:spPr>
          <a:xfrm>
            <a:off x="179512" y="1600200"/>
            <a:ext cx="8507288" cy="5069160"/>
          </a:xfrm>
        </p:spPr>
        <p:txBody>
          <a:bodyPr>
            <a:normAutofit fontScale="85000" lnSpcReduction="20000"/>
          </a:bodyPr>
          <a:lstStyle/>
          <a:p>
            <a:r>
              <a:rPr lang="en-CA" sz="3600" dirty="0" smtClean="0"/>
              <a:t>Closing the Gap</a:t>
            </a:r>
          </a:p>
          <a:p>
            <a:pPr lvl="2"/>
            <a:r>
              <a:rPr lang="en-CA" sz="3100" dirty="0" smtClean="0"/>
              <a:t>Where the learner is and where they need to go</a:t>
            </a:r>
          </a:p>
          <a:p>
            <a:endParaRPr lang="en-CA" sz="3100" dirty="0"/>
          </a:p>
          <a:p>
            <a:r>
              <a:rPr lang="en-CA" sz="3600" dirty="0" smtClean="0"/>
              <a:t>Success</a:t>
            </a:r>
          </a:p>
          <a:p>
            <a:pPr lvl="1"/>
            <a:r>
              <a:rPr lang="en-CA" sz="3100" dirty="0" smtClean="0"/>
              <a:t>Where the work aligns with target or success criteria</a:t>
            </a:r>
          </a:p>
          <a:p>
            <a:endParaRPr lang="en-CA" sz="3100" dirty="0"/>
          </a:p>
          <a:p>
            <a:r>
              <a:rPr lang="en-CA" sz="3600" dirty="0" smtClean="0"/>
              <a:t>Improvement</a:t>
            </a:r>
          </a:p>
          <a:p>
            <a:pPr lvl="1"/>
            <a:r>
              <a:rPr lang="en-CA" sz="3100" dirty="0" smtClean="0"/>
              <a:t>Where a student could improve</a:t>
            </a:r>
          </a:p>
          <a:p>
            <a:pPr marL="274320" lvl="1" indent="0">
              <a:buNone/>
            </a:pPr>
            <a:endParaRPr lang="en-CA" sz="3100" dirty="0" smtClean="0"/>
          </a:p>
          <a:p>
            <a:r>
              <a:rPr lang="en-CA" sz="3600" dirty="0" smtClean="0"/>
              <a:t>Suggestion</a:t>
            </a:r>
          </a:p>
          <a:p>
            <a:pPr lvl="1"/>
            <a:r>
              <a:rPr lang="en-CA" sz="3100" dirty="0" smtClean="0"/>
              <a:t>A specific focused suggestion (can you say more about..)</a:t>
            </a:r>
          </a:p>
          <a:p>
            <a:pPr lvl="1"/>
            <a:endParaRPr lang="en-CA" dirty="0"/>
          </a:p>
        </p:txBody>
      </p:sp>
    </p:spTree>
    <p:extLst>
      <p:ext uri="{BB962C8B-B14F-4D97-AF65-F5344CB8AC3E}">
        <p14:creationId xmlns:p14="http://schemas.microsoft.com/office/powerpoint/2010/main" val="1027801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483196" y="980728"/>
            <a:ext cx="4376836" cy="5690264"/>
          </a:xfrm>
          <a:prstGeom prst="triangle">
            <a:avLst>
              <a:gd name="adj" fmla="val 49055"/>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000" dirty="0" smtClean="0"/>
          </a:p>
          <a:p>
            <a:pPr algn="ctr"/>
            <a:endParaRPr lang="en-CA" sz="4000" dirty="0"/>
          </a:p>
          <a:p>
            <a:pPr algn="ctr"/>
            <a:endParaRPr lang="en-CA" sz="4000" dirty="0"/>
          </a:p>
        </p:txBody>
      </p:sp>
      <p:sp>
        <p:nvSpPr>
          <p:cNvPr id="6" name="TextBox 5"/>
          <p:cNvSpPr txBox="1"/>
          <p:nvPr/>
        </p:nvSpPr>
        <p:spPr>
          <a:xfrm>
            <a:off x="5796136" y="423129"/>
            <a:ext cx="2952328" cy="6247864"/>
          </a:xfrm>
          <a:prstGeom prst="rect">
            <a:avLst/>
          </a:prstGeom>
          <a:noFill/>
        </p:spPr>
        <p:txBody>
          <a:bodyPr wrap="square" rtlCol="0">
            <a:spAutoFit/>
          </a:bodyPr>
          <a:lstStyle/>
          <a:p>
            <a:endParaRPr lang="en-CA" dirty="0" smtClean="0"/>
          </a:p>
          <a:p>
            <a:r>
              <a:rPr lang="en-CA" sz="4800" dirty="0" smtClean="0"/>
              <a:t>Elevate</a:t>
            </a:r>
          </a:p>
          <a:p>
            <a:endParaRPr lang="en-CA" sz="4800" dirty="0"/>
          </a:p>
          <a:p>
            <a:r>
              <a:rPr lang="en-CA" sz="4800" dirty="0" smtClean="0"/>
              <a:t>Suggest</a:t>
            </a:r>
          </a:p>
          <a:p>
            <a:endParaRPr lang="en-CA" sz="4800" dirty="0"/>
          </a:p>
          <a:p>
            <a:r>
              <a:rPr lang="en-CA" sz="4800" dirty="0" smtClean="0"/>
              <a:t>Inquire</a:t>
            </a:r>
          </a:p>
          <a:p>
            <a:endParaRPr lang="en-CA" sz="4800" dirty="0"/>
          </a:p>
          <a:p>
            <a:r>
              <a:rPr lang="en-CA" sz="4800" dirty="0" smtClean="0"/>
              <a:t>Reflect</a:t>
            </a:r>
          </a:p>
          <a:p>
            <a:endParaRPr lang="en-CA" sz="2800" dirty="0"/>
          </a:p>
          <a:p>
            <a:endParaRPr lang="en-CA" dirty="0"/>
          </a:p>
        </p:txBody>
      </p:sp>
      <p:sp>
        <p:nvSpPr>
          <p:cNvPr id="7" name="TextBox 6"/>
          <p:cNvSpPr txBox="1"/>
          <p:nvPr/>
        </p:nvSpPr>
        <p:spPr>
          <a:xfrm>
            <a:off x="1691680" y="2348880"/>
            <a:ext cx="2160241" cy="3662541"/>
          </a:xfrm>
          <a:prstGeom prst="rect">
            <a:avLst/>
          </a:prstGeom>
          <a:noFill/>
        </p:spPr>
        <p:txBody>
          <a:bodyPr wrap="square" rtlCol="0">
            <a:spAutoFit/>
          </a:bodyPr>
          <a:lstStyle/>
          <a:p>
            <a:endParaRPr lang="en-CA" dirty="0" smtClean="0"/>
          </a:p>
          <a:p>
            <a:endParaRPr lang="en-CA" dirty="0" smtClean="0"/>
          </a:p>
          <a:p>
            <a:endParaRPr lang="en-CA" dirty="0"/>
          </a:p>
          <a:p>
            <a:endParaRPr lang="en-CA" dirty="0" smtClean="0"/>
          </a:p>
          <a:p>
            <a:endParaRPr lang="en-CA" sz="4000" dirty="0" smtClean="0"/>
          </a:p>
          <a:p>
            <a:endParaRPr lang="en-CA" sz="4000" dirty="0"/>
          </a:p>
          <a:p>
            <a:r>
              <a:rPr lang="en-CA" sz="4000" dirty="0" smtClean="0"/>
              <a:t>RISE MODEL</a:t>
            </a:r>
          </a:p>
        </p:txBody>
      </p:sp>
      <p:sp>
        <p:nvSpPr>
          <p:cNvPr id="8" name="TextBox 7"/>
          <p:cNvSpPr txBox="1"/>
          <p:nvPr/>
        </p:nvSpPr>
        <p:spPr>
          <a:xfrm>
            <a:off x="251520" y="423129"/>
            <a:ext cx="4608512" cy="1446550"/>
          </a:xfrm>
          <a:prstGeom prst="rect">
            <a:avLst/>
          </a:prstGeom>
          <a:noFill/>
        </p:spPr>
        <p:txBody>
          <a:bodyPr wrap="square" rtlCol="0">
            <a:spAutoFit/>
          </a:bodyPr>
          <a:lstStyle/>
          <a:p>
            <a:pPr algn="ctr"/>
            <a:r>
              <a:rPr lang="en-CA" sz="4400" dirty="0" smtClean="0"/>
              <a:t>Meaningful Feedback</a:t>
            </a:r>
            <a:endParaRPr lang="en-CA" sz="4400" dirty="0"/>
          </a:p>
        </p:txBody>
      </p:sp>
    </p:spTree>
    <p:extLst>
      <p:ext uri="{BB962C8B-B14F-4D97-AF65-F5344CB8AC3E}">
        <p14:creationId xmlns:p14="http://schemas.microsoft.com/office/powerpoint/2010/main" val="4130456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792088"/>
          </a:xfrm>
        </p:spPr>
        <p:txBody>
          <a:bodyPr/>
          <a:lstStyle/>
          <a:p>
            <a:r>
              <a:rPr lang="en-CA" dirty="0" smtClean="0"/>
              <a:t>Descriptive Feedback ( Emily Wray)</a:t>
            </a:r>
            <a:endParaRPr lang="en-CA" dirty="0"/>
          </a:p>
        </p:txBody>
      </p:sp>
      <p:sp>
        <p:nvSpPr>
          <p:cNvPr id="3" name="Content Placeholder 2"/>
          <p:cNvSpPr>
            <a:spLocks noGrp="1"/>
          </p:cNvSpPr>
          <p:nvPr>
            <p:ph idx="1"/>
          </p:nvPr>
        </p:nvSpPr>
        <p:spPr>
          <a:xfrm>
            <a:off x="251520" y="1124744"/>
            <a:ext cx="8712968" cy="5733256"/>
          </a:xfrm>
        </p:spPr>
        <p:txBody>
          <a:bodyPr>
            <a:noAutofit/>
          </a:bodyPr>
          <a:lstStyle/>
          <a:p>
            <a:r>
              <a:rPr lang="en-CA" sz="2600" b="1" dirty="0" smtClean="0"/>
              <a:t>Reflect</a:t>
            </a:r>
          </a:p>
          <a:p>
            <a:pPr lvl="1"/>
            <a:r>
              <a:rPr lang="en-CA" sz="2600" b="1" dirty="0" smtClean="0"/>
              <a:t>Recall and communicate specific aspects of learning towards the target   </a:t>
            </a:r>
            <a:r>
              <a:rPr lang="en-CA" sz="2600" b="1" i="1" dirty="0" smtClean="0"/>
              <a:t>I like how you ….</a:t>
            </a:r>
          </a:p>
          <a:p>
            <a:r>
              <a:rPr lang="en-CA" sz="2600" b="1" dirty="0" smtClean="0"/>
              <a:t>Inquire</a:t>
            </a:r>
          </a:p>
          <a:p>
            <a:pPr lvl="1"/>
            <a:r>
              <a:rPr lang="en-CA" sz="2600" b="1" dirty="0" smtClean="0"/>
              <a:t>Seek information and clarification    </a:t>
            </a:r>
            <a:r>
              <a:rPr lang="en-CA" sz="2600" b="1" i="1" dirty="0" smtClean="0"/>
              <a:t>What might it look like if ….</a:t>
            </a:r>
            <a:endParaRPr lang="en-CA" sz="2600" b="1" dirty="0" smtClean="0"/>
          </a:p>
          <a:p>
            <a:r>
              <a:rPr lang="en-CA" sz="2600" b="1" dirty="0" smtClean="0"/>
              <a:t>Suggest</a:t>
            </a:r>
          </a:p>
          <a:p>
            <a:pPr lvl="1"/>
            <a:r>
              <a:rPr lang="en-CA" sz="2600" b="1" dirty="0" smtClean="0"/>
              <a:t>Offer idea for improvement    </a:t>
            </a:r>
            <a:r>
              <a:rPr lang="en-CA" sz="2600" b="1" i="1" dirty="0" smtClean="0"/>
              <a:t>You might want to include….</a:t>
            </a:r>
            <a:endParaRPr lang="en-CA" sz="2600" b="1" i="1" dirty="0"/>
          </a:p>
          <a:p>
            <a:r>
              <a:rPr lang="en-CA" sz="2600" b="1" dirty="0" smtClean="0"/>
              <a:t>Elevate</a:t>
            </a:r>
          </a:p>
          <a:p>
            <a:pPr lvl="1"/>
            <a:r>
              <a:rPr lang="en-CA" sz="2600" b="1" dirty="0" smtClean="0"/>
              <a:t>Expand the feedback beyond the original scope   </a:t>
            </a:r>
            <a:r>
              <a:rPr lang="en-CA" sz="2600" b="1" i="1" dirty="0" smtClean="0"/>
              <a:t>You might consider …</a:t>
            </a:r>
            <a:endParaRPr lang="en-CA" sz="2600" b="1" i="1" dirty="0"/>
          </a:p>
        </p:txBody>
      </p:sp>
    </p:spTree>
    <p:extLst>
      <p:ext uri="{BB962C8B-B14F-4D97-AF65-F5344CB8AC3E}">
        <p14:creationId xmlns:p14="http://schemas.microsoft.com/office/powerpoint/2010/main" val="2221400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Feedback Prompts	</a:t>
            </a:r>
            <a:endParaRPr lang="en-CA" dirty="0"/>
          </a:p>
        </p:txBody>
      </p:sp>
      <p:sp>
        <p:nvSpPr>
          <p:cNvPr id="3" name="Content Placeholder 2"/>
          <p:cNvSpPr>
            <a:spLocks noGrp="1"/>
          </p:cNvSpPr>
          <p:nvPr>
            <p:ph idx="1"/>
          </p:nvPr>
        </p:nvSpPr>
        <p:spPr/>
        <p:txBody>
          <a:bodyPr/>
          <a:lstStyle/>
          <a:p>
            <a:endParaRPr lang="en-CA" dirty="0" smtClean="0"/>
          </a:p>
          <a:p>
            <a:endParaRPr lang="en-CA" dirty="0"/>
          </a:p>
          <a:p>
            <a:r>
              <a:rPr lang="en-CA" sz="3200" dirty="0" smtClean="0"/>
              <a:t>Consider one of the organizers – or combine some of the organizers</a:t>
            </a:r>
          </a:p>
          <a:p>
            <a:endParaRPr lang="en-CA" sz="3200" dirty="0"/>
          </a:p>
          <a:p>
            <a:r>
              <a:rPr lang="en-CA" sz="3200" dirty="0" smtClean="0"/>
              <a:t>Create a list of prompts that you could use to provide students descriptive feedbac</a:t>
            </a:r>
            <a:r>
              <a:rPr lang="en-CA" sz="3200" dirty="0"/>
              <a:t>k</a:t>
            </a:r>
          </a:p>
        </p:txBody>
      </p:sp>
    </p:spTree>
    <p:extLst>
      <p:ext uri="{BB962C8B-B14F-4D97-AF65-F5344CB8AC3E}">
        <p14:creationId xmlns:p14="http://schemas.microsoft.com/office/powerpoint/2010/main" val="1270246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Questioning</a:t>
            </a:r>
            <a:endParaRPr lang="en-CA" dirty="0"/>
          </a:p>
        </p:txBody>
      </p:sp>
      <p:sp>
        <p:nvSpPr>
          <p:cNvPr id="3" name="Content Placeholder 2"/>
          <p:cNvSpPr>
            <a:spLocks noGrp="1"/>
          </p:cNvSpPr>
          <p:nvPr>
            <p:ph idx="1"/>
          </p:nvPr>
        </p:nvSpPr>
        <p:spPr>
          <a:xfrm>
            <a:off x="467544" y="1556792"/>
            <a:ext cx="8229600" cy="4876800"/>
          </a:xfrm>
        </p:spPr>
        <p:txBody>
          <a:bodyPr>
            <a:normAutofit lnSpcReduction="10000"/>
          </a:bodyPr>
          <a:lstStyle/>
          <a:p>
            <a:r>
              <a:rPr lang="en-CA" dirty="0"/>
              <a:t>Specifically, strategic questioning provides teachers with the opportunity to identify and correct misunderstandings and gaps in knowledge, as well as identify the need for extension work for those students whose knowledge and skills base demand it</a:t>
            </a:r>
            <a:r>
              <a:rPr lang="en-CA" dirty="0" smtClean="0"/>
              <a:t>.</a:t>
            </a:r>
          </a:p>
          <a:p>
            <a:pPr marL="0" indent="0">
              <a:buNone/>
            </a:pPr>
            <a:endParaRPr lang="en-CA" dirty="0"/>
          </a:p>
          <a:p>
            <a:r>
              <a:rPr lang="en-CA" dirty="0"/>
              <a:t>This kind of questioning provides information about student knowledge, understanding and skills that informs the teacher's planning and selection of teaching strategies to move students from where they are to where they need to go.</a:t>
            </a:r>
          </a:p>
          <a:p>
            <a:pPr marL="0" indent="0">
              <a:buNone/>
            </a:pPr>
            <a:endParaRPr lang="en-CA" dirty="0"/>
          </a:p>
          <a:p>
            <a:pPr marL="0" indent="0" algn="r">
              <a:buNone/>
            </a:pPr>
            <a:r>
              <a:rPr lang="en-CA" sz="2000" dirty="0" smtClean="0"/>
              <a:t>Dylan </a:t>
            </a:r>
            <a:r>
              <a:rPr lang="en-CA" sz="2000" dirty="0" err="1" smtClean="0"/>
              <a:t>Wiliam</a:t>
            </a:r>
            <a:endParaRPr lang="en-CA" sz="2000" dirty="0"/>
          </a:p>
        </p:txBody>
      </p:sp>
    </p:spTree>
    <p:extLst>
      <p:ext uri="{BB962C8B-B14F-4D97-AF65-F5344CB8AC3E}">
        <p14:creationId xmlns:p14="http://schemas.microsoft.com/office/powerpoint/2010/main" val="1731657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72" t="10117" r="-3748" b="13651"/>
          <a:stretch/>
        </p:blipFill>
        <p:spPr bwMode="auto">
          <a:xfrm>
            <a:off x="202576" y="476672"/>
            <a:ext cx="8810855" cy="635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5628389"/>
            <a:ext cx="7992888" cy="1200329"/>
          </a:xfrm>
          <a:prstGeom prst="rect">
            <a:avLst/>
          </a:prstGeom>
          <a:noFill/>
        </p:spPr>
        <p:txBody>
          <a:bodyPr wrap="square" rtlCol="0">
            <a:spAutoFit/>
          </a:bodyPr>
          <a:lstStyle/>
          <a:p>
            <a:endParaRPr lang="en-CA" dirty="0" smtClean="0"/>
          </a:p>
          <a:p>
            <a:r>
              <a:rPr lang="en-CA" dirty="0" smtClean="0"/>
              <a:t>Teachers ask questions to identify students level of understanding and any misconceptions that may need additional teacher interventions</a:t>
            </a:r>
          </a:p>
          <a:p>
            <a:endParaRPr lang="en-CA" dirty="0"/>
          </a:p>
        </p:txBody>
      </p:sp>
      <p:sp>
        <p:nvSpPr>
          <p:cNvPr id="3" name="TextBox 2"/>
          <p:cNvSpPr txBox="1"/>
          <p:nvPr/>
        </p:nvSpPr>
        <p:spPr>
          <a:xfrm>
            <a:off x="6012160" y="1196752"/>
            <a:ext cx="3131840" cy="600164"/>
          </a:xfrm>
          <a:prstGeom prst="rect">
            <a:avLst/>
          </a:prstGeom>
          <a:noFill/>
        </p:spPr>
        <p:txBody>
          <a:bodyPr wrap="square" rtlCol="0">
            <a:spAutoFit/>
          </a:bodyPr>
          <a:lstStyle/>
          <a:p>
            <a:r>
              <a:rPr lang="en-CA" sz="1100" dirty="0" smtClean="0"/>
              <a:t>Power of Questioning: Guiding Student Investigations</a:t>
            </a:r>
          </a:p>
          <a:p>
            <a:r>
              <a:rPr lang="en-CA" sz="1100" dirty="0" smtClean="0"/>
              <a:t>J. </a:t>
            </a:r>
            <a:r>
              <a:rPr lang="en-CA" sz="1100" dirty="0" err="1" smtClean="0"/>
              <a:t>McGough</a:t>
            </a:r>
            <a:r>
              <a:rPr lang="en-CA" sz="1100" dirty="0" smtClean="0"/>
              <a:t> &amp; L. Nyberg</a:t>
            </a:r>
            <a:endParaRPr lang="en-CA" sz="1100" dirty="0"/>
          </a:p>
        </p:txBody>
      </p:sp>
    </p:spTree>
    <p:extLst>
      <p:ext uri="{BB962C8B-B14F-4D97-AF65-F5344CB8AC3E}">
        <p14:creationId xmlns:p14="http://schemas.microsoft.com/office/powerpoint/2010/main" val="2532905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Questioning</a:t>
            </a:r>
            <a:endParaRPr lang="en-CA" dirty="0"/>
          </a:p>
        </p:txBody>
      </p:sp>
      <p:sp>
        <p:nvSpPr>
          <p:cNvPr id="3" name="Content Placeholder 2"/>
          <p:cNvSpPr>
            <a:spLocks noGrp="1"/>
          </p:cNvSpPr>
          <p:nvPr>
            <p:ph idx="1"/>
          </p:nvPr>
        </p:nvSpPr>
        <p:spPr/>
        <p:txBody>
          <a:bodyPr/>
          <a:lstStyle/>
          <a:p>
            <a:pPr marL="0" indent="0">
              <a:buNone/>
            </a:pPr>
            <a:r>
              <a:rPr lang="en-CA" dirty="0" smtClean="0"/>
              <a:t>Questioning is </a:t>
            </a:r>
            <a:r>
              <a:rPr lang="en-CA" dirty="0"/>
              <a:t>one of the most difficult skills to develop as a teacher </a:t>
            </a:r>
            <a:r>
              <a:rPr lang="en-CA" dirty="0" smtClean="0"/>
              <a:t>:</a:t>
            </a:r>
          </a:p>
          <a:p>
            <a:pPr marL="0" indent="0">
              <a:buNone/>
            </a:pPr>
            <a:endParaRPr lang="en-CA" dirty="0" smtClean="0"/>
          </a:p>
          <a:p>
            <a:r>
              <a:rPr lang="en-CA" dirty="0" smtClean="0"/>
              <a:t>Are </a:t>
            </a:r>
            <a:r>
              <a:rPr lang="en-CA" dirty="0"/>
              <a:t>my questions open </a:t>
            </a:r>
            <a:r>
              <a:rPr lang="en-CA" dirty="0" smtClean="0"/>
              <a:t>ended?	</a:t>
            </a:r>
            <a:endParaRPr lang="en-CA" dirty="0"/>
          </a:p>
          <a:p>
            <a:r>
              <a:rPr lang="en-CA" dirty="0" smtClean="0"/>
              <a:t>Are my questions inviting?</a:t>
            </a:r>
            <a:endParaRPr lang="en-CA" dirty="0"/>
          </a:p>
          <a:p>
            <a:r>
              <a:rPr lang="en-CA" dirty="0" smtClean="0"/>
              <a:t>Did my question extend thinking – student continues to elaborate and clarify?</a:t>
            </a:r>
            <a:endParaRPr lang="en-CA" dirty="0"/>
          </a:p>
          <a:p>
            <a:r>
              <a:rPr lang="en-CA" dirty="0" smtClean="0"/>
              <a:t>Do I ask students to build on other’s thinking?</a:t>
            </a:r>
          </a:p>
          <a:p>
            <a:r>
              <a:rPr lang="en-CA" dirty="0" smtClean="0"/>
              <a:t>Did I remember to give enough wait time?</a:t>
            </a:r>
          </a:p>
          <a:p>
            <a:r>
              <a:rPr lang="en-CA" dirty="0" smtClean="0"/>
              <a:t>What effect is my questioning having on my students?</a:t>
            </a:r>
          </a:p>
          <a:p>
            <a:pPr lvl="2"/>
            <a:endParaRPr lang="en-CA" dirty="0"/>
          </a:p>
          <a:p>
            <a:pPr marL="274320" lvl="1" indent="0">
              <a:buNone/>
            </a:pPr>
            <a:endParaRPr lang="en-CA" dirty="0"/>
          </a:p>
        </p:txBody>
      </p:sp>
    </p:spTree>
    <p:extLst>
      <p:ext uri="{BB962C8B-B14F-4D97-AF65-F5344CB8AC3E}">
        <p14:creationId xmlns:p14="http://schemas.microsoft.com/office/powerpoint/2010/main" val="3018415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Self-Assessment and Reflections</a:t>
            </a:r>
            <a:endParaRPr lang="en-CA" dirty="0"/>
          </a:p>
        </p:txBody>
      </p:sp>
      <p:sp>
        <p:nvSpPr>
          <p:cNvPr id="3" name="Content Placeholder 2"/>
          <p:cNvSpPr>
            <a:spLocks noGrp="1"/>
          </p:cNvSpPr>
          <p:nvPr>
            <p:ph idx="1"/>
          </p:nvPr>
        </p:nvSpPr>
        <p:spPr>
          <a:xfrm>
            <a:off x="251520" y="1340768"/>
            <a:ext cx="8507288" cy="5102027"/>
          </a:xfrm>
        </p:spPr>
        <p:txBody>
          <a:bodyPr>
            <a:normAutofit fontScale="77500" lnSpcReduction="20000"/>
          </a:bodyPr>
          <a:lstStyle/>
          <a:p>
            <a:pPr marL="0" indent="0">
              <a:buNone/>
            </a:pPr>
            <a:endParaRPr lang="en-CA" dirty="0" smtClean="0"/>
          </a:p>
          <a:p>
            <a:r>
              <a:rPr lang="en-CA" sz="2800" dirty="0" smtClean="0"/>
              <a:t>Remembering – What did I do?</a:t>
            </a:r>
          </a:p>
          <a:p>
            <a:endParaRPr lang="en-CA" sz="2600" dirty="0" smtClean="0"/>
          </a:p>
          <a:p>
            <a:pPr marL="0" indent="0">
              <a:buNone/>
            </a:pPr>
            <a:endParaRPr lang="en-CA" sz="500" dirty="0" smtClean="0"/>
          </a:p>
          <a:p>
            <a:r>
              <a:rPr lang="en-CA" sz="2800" dirty="0" smtClean="0"/>
              <a:t>Understanding – What was important about it?</a:t>
            </a:r>
          </a:p>
          <a:p>
            <a:endParaRPr lang="en-CA" dirty="0" smtClean="0"/>
          </a:p>
          <a:p>
            <a:pPr marL="0" indent="0">
              <a:buNone/>
            </a:pPr>
            <a:endParaRPr lang="en-CA" sz="600" dirty="0" smtClean="0"/>
          </a:p>
          <a:p>
            <a:r>
              <a:rPr lang="en-CA" sz="2800" dirty="0" smtClean="0"/>
              <a:t>Applying – Where could I use this again?</a:t>
            </a:r>
          </a:p>
          <a:p>
            <a:endParaRPr lang="en-CA" sz="2600" dirty="0" smtClean="0"/>
          </a:p>
          <a:p>
            <a:pPr marL="0" indent="0">
              <a:buNone/>
            </a:pPr>
            <a:endParaRPr lang="en-CA" sz="1200" dirty="0" smtClean="0"/>
          </a:p>
          <a:p>
            <a:r>
              <a:rPr lang="en-CA" sz="2800" dirty="0" smtClean="0"/>
              <a:t>Analyzing – Do I see any patterns?</a:t>
            </a:r>
          </a:p>
          <a:p>
            <a:pPr marL="0" indent="0">
              <a:buNone/>
            </a:pPr>
            <a:endParaRPr lang="en-CA" sz="2600" dirty="0" smtClean="0"/>
          </a:p>
          <a:p>
            <a:pPr marL="0" indent="0">
              <a:buNone/>
            </a:pPr>
            <a:endParaRPr lang="en-CA" sz="1050" dirty="0" smtClean="0"/>
          </a:p>
          <a:p>
            <a:r>
              <a:rPr lang="en-CA" sz="2800" dirty="0" smtClean="0"/>
              <a:t>Evaluating – How well did I do?</a:t>
            </a:r>
          </a:p>
          <a:p>
            <a:endParaRPr lang="en-CA" sz="2600" dirty="0" smtClean="0"/>
          </a:p>
          <a:p>
            <a:pPr marL="0" indent="0">
              <a:buNone/>
            </a:pPr>
            <a:endParaRPr lang="en-CA" sz="1400" dirty="0" smtClean="0"/>
          </a:p>
          <a:p>
            <a:r>
              <a:rPr lang="en-CA" sz="2800" dirty="0" smtClean="0"/>
              <a:t>Creating – What should I do next</a:t>
            </a:r>
          </a:p>
          <a:p>
            <a:pPr marL="0" indent="0">
              <a:buNone/>
            </a:pPr>
            <a:endParaRPr lang="en-CA" sz="2800" dirty="0"/>
          </a:p>
          <a:p>
            <a:pPr marL="0" indent="0" algn="r">
              <a:buNone/>
            </a:pPr>
            <a:r>
              <a:rPr lang="en-CA" sz="2000" dirty="0" smtClean="0"/>
              <a:t>Peter Pappas – Taxonomy of Reflection</a:t>
            </a:r>
            <a:endParaRPr lang="en-CA" sz="2000" dirty="0"/>
          </a:p>
        </p:txBody>
      </p:sp>
    </p:spTree>
    <p:extLst>
      <p:ext uri="{BB962C8B-B14F-4D97-AF65-F5344CB8AC3E}">
        <p14:creationId xmlns:p14="http://schemas.microsoft.com/office/powerpoint/2010/main" val="335099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Prompts for conferencing</a:t>
            </a:r>
            <a:endParaRPr lang="en-CA" dirty="0"/>
          </a:p>
        </p:txBody>
      </p:sp>
      <p:sp>
        <p:nvSpPr>
          <p:cNvPr id="6" name="Content Placeholder 5"/>
          <p:cNvSpPr>
            <a:spLocks noGrp="1"/>
          </p:cNvSpPr>
          <p:nvPr>
            <p:ph idx="1"/>
          </p:nvPr>
        </p:nvSpPr>
        <p:spPr/>
        <p:txBody>
          <a:bodyPr>
            <a:normAutofit/>
          </a:bodyPr>
          <a:lstStyle/>
          <a:p>
            <a:r>
              <a:rPr lang="en-CA" sz="3200" dirty="0" smtClean="0"/>
              <a:t>Remembering</a:t>
            </a:r>
          </a:p>
          <a:p>
            <a:pPr lvl="1"/>
            <a:r>
              <a:rPr lang="en-CA" sz="2800" dirty="0"/>
              <a:t>Can </a:t>
            </a:r>
            <a:r>
              <a:rPr lang="en-CA" sz="2800" dirty="0" smtClean="0"/>
              <a:t>you </a:t>
            </a:r>
            <a:r>
              <a:rPr lang="en-CA" sz="2800" dirty="0"/>
              <a:t>show an example</a:t>
            </a:r>
            <a:r>
              <a:rPr lang="en-CA" sz="2800" dirty="0" smtClean="0"/>
              <a:t>?</a:t>
            </a:r>
          </a:p>
          <a:p>
            <a:pPr marL="274320" lvl="1" indent="0">
              <a:buNone/>
            </a:pPr>
            <a:endParaRPr lang="en-CA" sz="2800" dirty="0" smtClean="0"/>
          </a:p>
          <a:p>
            <a:r>
              <a:rPr lang="en-CA" sz="3200" dirty="0" smtClean="0"/>
              <a:t>Understanding</a:t>
            </a:r>
          </a:p>
          <a:p>
            <a:pPr lvl="1"/>
            <a:r>
              <a:rPr lang="en-CA" sz="2800" dirty="0" smtClean="0"/>
              <a:t>What is the point of knowing how to do this?</a:t>
            </a:r>
          </a:p>
          <a:p>
            <a:pPr marL="274320" lvl="1" indent="0">
              <a:buNone/>
            </a:pPr>
            <a:endParaRPr lang="en-CA" sz="2800" dirty="0" smtClean="0"/>
          </a:p>
          <a:p>
            <a:r>
              <a:rPr lang="en-CA" sz="3200" dirty="0" smtClean="0"/>
              <a:t>Applying</a:t>
            </a:r>
          </a:p>
          <a:p>
            <a:pPr lvl="1"/>
            <a:r>
              <a:rPr lang="en-CA" sz="2800" dirty="0" smtClean="0"/>
              <a:t>Where could you use this (content, product, or process) in your life?</a:t>
            </a:r>
          </a:p>
        </p:txBody>
      </p:sp>
    </p:spTree>
    <p:extLst>
      <p:ext uri="{BB962C8B-B14F-4D97-AF65-F5344CB8AC3E}">
        <p14:creationId xmlns:p14="http://schemas.microsoft.com/office/powerpoint/2010/main" val="2101533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7384"/>
            <a:ext cx="8748464"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162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60640"/>
          </a:xfrm>
        </p:spPr>
        <p:txBody>
          <a:bodyPr>
            <a:normAutofit/>
          </a:bodyPr>
          <a:lstStyle/>
          <a:p>
            <a:r>
              <a:rPr lang="en-CA" sz="2800" dirty="0" smtClean="0"/>
              <a:t>Analyzing</a:t>
            </a:r>
          </a:p>
          <a:p>
            <a:pPr lvl="1"/>
            <a:r>
              <a:rPr lang="en-CA" sz="2400" dirty="0" smtClean="0"/>
              <a:t>What were the results of the approach you used, was it efficient and effective? What adjustments could you make?</a:t>
            </a:r>
          </a:p>
          <a:p>
            <a:pPr marL="457200" lvl="1" indent="0">
              <a:buNone/>
            </a:pPr>
            <a:endParaRPr lang="en-CA" sz="2400" dirty="0" smtClean="0"/>
          </a:p>
          <a:p>
            <a:r>
              <a:rPr lang="en-CA" sz="2800" dirty="0" smtClean="0"/>
              <a:t>Evaluating</a:t>
            </a:r>
          </a:p>
          <a:p>
            <a:pPr lvl="1"/>
            <a:r>
              <a:rPr lang="en-CA" sz="2400" dirty="0" smtClean="0"/>
              <a:t>What have you learned about your strengths and areas for improvement?</a:t>
            </a:r>
          </a:p>
          <a:p>
            <a:pPr lvl="1"/>
            <a:r>
              <a:rPr lang="en-CA" sz="2400" dirty="0" smtClean="0"/>
              <a:t>How are you progressing as a learner?</a:t>
            </a:r>
          </a:p>
          <a:p>
            <a:pPr marL="457200" lvl="1" indent="0">
              <a:buNone/>
            </a:pPr>
            <a:endParaRPr lang="en-CA" sz="2400" dirty="0" smtClean="0"/>
          </a:p>
          <a:p>
            <a:r>
              <a:rPr lang="en-CA" sz="2800" dirty="0" smtClean="0"/>
              <a:t>Creating</a:t>
            </a:r>
          </a:p>
          <a:p>
            <a:pPr lvl="1"/>
            <a:r>
              <a:rPr lang="en-CA" sz="2400" dirty="0" smtClean="0"/>
              <a:t>How can you use your strengths to improve?</a:t>
            </a:r>
          </a:p>
          <a:p>
            <a:pPr lvl="1"/>
            <a:r>
              <a:rPr lang="en-CA" sz="2400" dirty="0" smtClean="0"/>
              <a:t>Where can you take this learning next?</a:t>
            </a:r>
          </a:p>
          <a:p>
            <a:pPr marL="457200" lvl="1" indent="0">
              <a:buNone/>
            </a:pPr>
            <a:endParaRPr lang="en-CA" sz="2400" dirty="0"/>
          </a:p>
        </p:txBody>
      </p:sp>
    </p:spTree>
    <p:extLst>
      <p:ext uri="{BB962C8B-B14F-4D97-AF65-F5344CB8AC3E}">
        <p14:creationId xmlns:p14="http://schemas.microsoft.com/office/powerpoint/2010/main" val="2540317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066130"/>
          </a:xfrm>
        </p:spPr>
        <p:txBody>
          <a:bodyPr>
            <a:normAutofit/>
          </a:bodyPr>
          <a:lstStyle/>
          <a:p>
            <a:r>
              <a:rPr lang="en-CA" sz="4400" dirty="0" smtClean="0"/>
              <a:t>Assessment – How Might I Start?</a:t>
            </a:r>
            <a:endParaRPr lang="en-CA" sz="4400" dirty="0"/>
          </a:p>
        </p:txBody>
      </p:sp>
      <p:sp>
        <p:nvSpPr>
          <p:cNvPr id="3" name="Content Placeholder 2"/>
          <p:cNvSpPr>
            <a:spLocks noGrp="1"/>
          </p:cNvSpPr>
          <p:nvPr>
            <p:ph sz="quarter" idx="1"/>
          </p:nvPr>
        </p:nvSpPr>
        <p:spPr>
          <a:xfrm>
            <a:off x="323528" y="1556792"/>
            <a:ext cx="8640960" cy="4917160"/>
          </a:xfrm>
        </p:spPr>
        <p:txBody>
          <a:bodyPr>
            <a:normAutofit lnSpcReduction="10000"/>
          </a:bodyPr>
          <a:lstStyle/>
          <a:p>
            <a:r>
              <a:rPr lang="en-CA" sz="2800" dirty="0" smtClean="0"/>
              <a:t> allow different ways for students to represent learning</a:t>
            </a:r>
          </a:p>
          <a:p>
            <a:endParaRPr lang="en-CA" sz="1400" dirty="0"/>
          </a:p>
          <a:p>
            <a:r>
              <a:rPr lang="en-CA" sz="2800" dirty="0"/>
              <a:t>c</a:t>
            </a:r>
            <a:r>
              <a:rPr lang="en-CA" sz="2800" dirty="0" smtClean="0"/>
              <a:t>onsider multiple ways of gathering evidence</a:t>
            </a:r>
            <a:endParaRPr lang="en-CA" sz="2800" dirty="0"/>
          </a:p>
          <a:p>
            <a:pPr lvl="1"/>
            <a:r>
              <a:rPr lang="en-CA" sz="2400" dirty="0" smtClean="0"/>
              <a:t>emphasis on </a:t>
            </a:r>
            <a:r>
              <a:rPr lang="en-CA" sz="2400" dirty="0"/>
              <a:t>observations, descriptive feedback, questioning, </a:t>
            </a:r>
            <a:r>
              <a:rPr lang="en-CA" sz="2400" dirty="0" smtClean="0"/>
              <a:t>conferencing and interviewing</a:t>
            </a:r>
          </a:p>
          <a:p>
            <a:pPr marL="365760" lvl="1" indent="0">
              <a:buNone/>
            </a:pPr>
            <a:endParaRPr lang="en-CA" sz="1800" dirty="0" smtClean="0"/>
          </a:p>
          <a:p>
            <a:r>
              <a:rPr lang="en-CA" sz="2800" dirty="0"/>
              <a:t>b</a:t>
            </a:r>
            <a:r>
              <a:rPr lang="en-CA" sz="2800" dirty="0" smtClean="0"/>
              <a:t>uild language of </a:t>
            </a:r>
            <a:r>
              <a:rPr lang="en-CA" sz="2800" dirty="0"/>
              <a:t>t</a:t>
            </a:r>
            <a:r>
              <a:rPr lang="en-CA" sz="2800" dirty="0" smtClean="0"/>
              <a:t>hinking, communicating, personal &amp; social </a:t>
            </a:r>
            <a:r>
              <a:rPr lang="en-CA" sz="2800" dirty="0"/>
              <a:t>c</a:t>
            </a:r>
            <a:r>
              <a:rPr lang="en-CA" sz="2800" dirty="0" smtClean="0"/>
              <a:t>ompetence in </a:t>
            </a:r>
            <a:r>
              <a:rPr lang="en-CA" sz="2800" dirty="0"/>
              <a:t>relation to the </a:t>
            </a:r>
            <a:r>
              <a:rPr lang="en-CA" sz="2800" dirty="0" smtClean="0"/>
              <a:t>disciplines</a:t>
            </a:r>
          </a:p>
          <a:p>
            <a:endParaRPr lang="en-CA" dirty="0"/>
          </a:p>
          <a:p>
            <a:r>
              <a:rPr lang="en-CA" sz="2800" dirty="0"/>
              <a:t>d</a:t>
            </a:r>
            <a:r>
              <a:rPr lang="en-CA" sz="2800" dirty="0" smtClean="0"/>
              <a:t>evelop ownership and student voice through self-assessment of the Core Competencies</a:t>
            </a:r>
            <a:endParaRPr lang="en-CA" sz="2800" dirty="0"/>
          </a:p>
        </p:txBody>
      </p:sp>
    </p:spTree>
    <p:extLst>
      <p:ext uri="{BB962C8B-B14F-4D97-AF65-F5344CB8AC3E}">
        <p14:creationId xmlns:p14="http://schemas.microsoft.com/office/powerpoint/2010/main" val="510616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With a partner/group talk about  Assessment</a:t>
            </a:r>
            <a:endParaRPr lang="en-CA" dirty="0"/>
          </a:p>
        </p:txBody>
      </p:sp>
      <p:sp>
        <p:nvSpPr>
          <p:cNvPr id="3" name="Content Placeholder 2"/>
          <p:cNvSpPr>
            <a:spLocks noGrp="1"/>
          </p:cNvSpPr>
          <p:nvPr>
            <p:ph idx="1"/>
          </p:nvPr>
        </p:nvSpPr>
        <p:spPr/>
        <p:txBody>
          <a:bodyPr>
            <a:normAutofit/>
          </a:bodyPr>
          <a:lstStyle/>
          <a:p>
            <a:endParaRPr lang="en-CA" sz="1100" dirty="0"/>
          </a:p>
          <a:p>
            <a:r>
              <a:rPr lang="en-CA" sz="2800" dirty="0" smtClean="0"/>
              <a:t>What are the things that you will take away as “</a:t>
            </a:r>
            <a:r>
              <a:rPr lang="en-CA" sz="2800" dirty="0" err="1" smtClean="0"/>
              <a:t>ahaa’s</a:t>
            </a:r>
            <a:r>
              <a:rPr lang="en-CA" sz="2800" dirty="0" smtClean="0"/>
              <a:t>” ?</a:t>
            </a:r>
          </a:p>
          <a:p>
            <a:pPr marL="0" indent="0">
              <a:buNone/>
            </a:pPr>
            <a:endParaRPr lang="en-CA" sz="1600" dirty="0" smtClean="0"/>
          </a:p>
          <a:p>
            <a:r>
              <a:rPr lang="en-CA" sz="2800" dirty="0" smtClean="0"/>
              <a:t>What do you want to learn more about?</a:t>
            </a:r>
          </a:p>
          <a:p>
            <a:pPr marL="0" indent="0">
              <a:buNone/>
            </a:pPr>
            <a:endParaRPr lang="en-CA" sz="1050" dirty="0" smtClean="0"/>
          </a:p>
          <a:p>
            <a:r>
              <a:rPr lang="en-CA" sz="2800" dirty="0" smtClean="0"/>
              <a:t>What are you already doing – what will you do more of?</a:t>
            </a:r>
          </a:p>
          <a:p>
            <a:endParaRPr lang="en-CA" sz="1200" dirty="0" smtClean="0"/>
          </a:p>
          <a:p>
            <a:r>
              <a:rPr lang="en-CA" sz="2800" dirty="0" smtClean="0"/>
              <a:t>What will you do less of?</a:t>
            </a:r>
          </a:p>
          <a:p>
            <a:endParaRPr lang="en-CA" sz="2000" dirty="0"/>
          </a:p>
          <a:p>
            <a:r>
              <a:rPr lang="en-CA" sz="2800" dirty="0" smtClean="0"/>
              <a:t>What is your burning question?</a:t>
            </a:r>
            <a:endParaRPr lang="en-CA" sz="2800" dirty="0"/>
          </a:p>
        </p:txBody>
      </p:sp>
    </p:spTree>
    <p:extLst>
      <p:ext uri="{BB962C8B-B14F-4D97-AF65-F5344CB8AC3E}">
        <p14:creationId xmlns:p14="http://schemas.microsoft.com/office/powerpoint/2010/main" val="1249921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ld_mossy_bridg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179512" y="457200"/>
            <a:ext cx="8784976" cy="954107"/>
          </a:xfrm>
          <a:prstGeom prst="rect">
            <a:avLst/>
          </a:prstGeom>
          <a:solidFill>
            <a:schemeClr val="tx1"/>
          </a:solidFill>
        </p:spPr>
        <p:txBody>
          <a:bodyPr wrap="square" rtlCol="0">
            <a:spAutoFit/>
          </a:bodyPr>
          <a:lstStyle/>
          <a:p>
            <a:pPr algn="ctr"/>
            <a:r>
              <a:rPr lang="en-US" sz="2800" b="1" dirty="0" smtClean="0">
                <a:solidFill>
                  <a:schemeClr val="bg1"/>
                </a:solidFill>
              </a:rPr>
              <a:t>COMMUNICATING STUDENT LEARNING AND </a:t>
            </a:r>
          </a:p>
          <a:p>
            <a:pPr algn="ctr"/>
            <a:r>
              <a:rPr lang="en-US" sz="2800" b="1" dirty="0" smtClean="0">
                <a:solidFill>
                  <a:schemeClr val="bg1"/>
                </a:solidFill>
              </a:rPr>
              <a:t>REPORTING</a:t>
            </a:r>
          </a:p>
        </p:txBody>
      </p:sp>
    </p:spTree>
    <p:extLst>
      <p:ext uri="{BB962C8B-B14F-4D97-AF65-F5344CB8AC3E}">
        <p14:creationId xmlns:p14="http://schemas.microsoft.com/office/powerpoint/2010/main" val="31173851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your experience . . . .</a:t>
            </a:r>
            <a:endParaRPr lang="en-CA" dirty="0"/>
          </a:p>
        </p:txBody>
      </p:sp>
      <p:sp>
        <p:nvSpPr>
          <p:cNvPr id="3" name="Content Placeholder 2"/>
          <p:cNvSpPr>
            <a:spLocks noGrp="1"/>
          </p:cNvSpPr>
          <p:nvPr>
            <p:ph idx="1"/>
          </p:nvPr>
        </p:nvSpPr>
        <p:spPr/>
        <p:txBody>
          <a:bodyPr/>
          <a:lstStyle/>
          <a:p>
            <a:r>
              <a:rPr lang="en-CA" dirty="0" smtClean="0"/>
              <a:t>What are the important things that parents want to know about their child?</a:t>
            </a:r>
          </a:p>
          <a:p>
            <a:pPr marL="0" indent="0">
              <a:buNone/>
            </a:pPr>
            <a:endParaRPr lang="en-CA" dirty="0" smtClean="0"/>
          </a:p>
          <a:p>
            <a:r>
              <a:rPr lang="en-CA" dirty="0" smtClean="0"/>
              <a:t>How are the best ways you have found to build parent understanding of where their child is in the learning process?</a:t>
            </a:r>
          </a:p>
          <a:p>
            <a:endParaRPr lang="en-CA" dirty="0"/>
          </a:p>
          <a:p>
            <a:r>
              <a:rPr lang="en-CA" dirty="0" smtClean="0"/>
              <a:t>What  are some of the dilemmas you face as a teacher when it comes to communicating and reporting student learning?</a:t>
            </a:r>
          </a:p>
          <a:p>
            <a:pPr marL="0" indent="0">
              <a:buNone/>
            </a:pPr>
            <a:endParaRPr lang="en-CA" dirty="0"/>
          </a:p>
        </p:txBody>
      </p:sp>
    </p:spTree>
    <p:extLst>
      <p:ext uri="{BB962C8B-B14F-4D97-AF65-F5344CB8AC3E}">
        <p14:creationId xmlns:p14="http://schemas.microsoft.com/office/powerpoint/2010/main" val="1644181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smtClean="0"/>
              <a:t>Principles of Communicating and Reporting to Parents</a:t>
            </a:r>
            <a:endParaRPr lang="en-CA" sz="3200" dirty="0"/>
          </a:p>
        </p:txBody>
      </p:sp>
      <p:sp>
        <p:nvSpPr>
          <p:cNvPr id="5" name="Content Placeholder 4"/>
          <p:cNvSpPr>
            <a:spLocks noGrp="1"/>
          </p:cNvSpPr>
          <p:nvPr>
            <p:ph idx="1"/>
          </p:nvPr>
        </p:nvSpPr>
        <p:spPr>
          <a:xfrm>
            <a:off x="179512" y="1600200"/>
            <a:ext cx="8856984" cy="5141168"/>
          </a:xfrm>
        </p:spPr>
        <p:txBody>
          <a:bodyPr>
            <a:normAutofit fontScale="77500" lnSpcReduction="20000"/>
          </a:bodyPr>
          <a:lstStyle/>
          <a:p>
            <a:pPr lvl="0"/>
            <a:r>
              <a:rPr lang="en-CA" sz="3100" dirty="0"/>
              <a:t>clear, understandable language</a:t>
            </a:r>
          </a:p>
          <a:p>
            <a:pPr lvl="0"/>
            <a:r>
              <a:rPr lang="en-CA" sz="3100" dirty="0" smtClean="0"/>
              <a:t>well </a:t>
            </a:r>
            <a:r>
              <a:rPr lang="en-CA" sz="3100" dirty="0"/>
              <a:t>informed about the growth, progress and achievement of their child </a:t>
            </a:r>
          </a:p>
          <a:p>
            <a:r>
              <a:rPr lang="en-CA" sz="3100" dirty="0" smtClean="0"/>
              <a:t>It makes </a:t>
            </a:r>
            <a:r>
              <a:rPr lang="en-CA" sz="3100" dirty="0"/>
              <a:t>learning visible  -  examples of student work, portfolio, student led, electronic tools and communication provide an illustrative profile of the learner</a:t>
            </a:r>
          </a:p>
          <a:p>
            <a:pPr lvl="0"/>
            <a:r>
              <a:rPr lang="en-CA" sz="3100" dirty="0" smtClean="0"/>
              <a:t>understand </a:t>
            </a:r>
            <a:r>
              <a:rPr lang="en-CA" sz="3100" dirty="0"/>
              <a:t>the next steps in their child’s learning and development and ways they can be supported</a:t>
            </a:r>
          </a:p>
          <a:p>
            <a:pPr lvl="0"/>
            <a:r>
              <a:rPr lang="en-CA" sz="3100" dirty="0"/>
              <a:t>provides information about the learner as a member of the learning community, how they approach learning and communicates that the teacher knows and cares about the learner</a:t>
            </a:r>
          </a:p>
          <a:p>
            <a:pPr lvl="0"/>
            <a:r>
              <a:rPr lang="en-CA" sz="3100" dirty="0"/>
              <a:t>outlines specific interventions and supports </a:t>
            </a:r>
          </a:p>
          <a:p>
            <a:pPr lvl="0"/>
            <a:r>
              <a:rPr lang="en-CA" sz="3100" dirty="0"/>
              <a:t>provides a summary and documents the students learning experience </a:t>
            </a:r>
          </a:p>
          <a:p>
            <a:endParaRPr lang="en-CA" dirty="0"/>
          </a:p>
        </p:txBody>
      </p:sp>
    </p:spTree>
    <p:extLst>
      <p:ext uri="{BB962C8B-B14F-4D97-AF65-F5344CB8AC3E}">
        <p14:creationId xmlns:p14="http://schemas.microsoft.com/office/powerpoint/2010/main" val="774013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7"/>
            <a:ext cx="8299759" cy="512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090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Communicating Student Learning</a:t>
            </a:r>
            <a:endParaRPr lang="en-CA" sz="4000" dirty="0"/>
          </a:p>
        </p:txBody>
      </p:sp>
      <p:sp>
        <p:nvSpPr>
          <p:cNvPr id="3" name="Content Placeholder 2"/>
          <p:cNvSpPr>
            <a:spLocks noGrp="1"/>
          </p:cNvSpPr>
          <p:nvPr>
            <p:ph idx="1"/>
          </p:nvPr>
        </p:nvSpPr>
        <p:spPr/>
        <p:txBody>
          <a:bodyPr>
            <a:normAutofit/>
          </a:bodyPr>
          <a:lstStyle/>
          <a:p>
            <a:pPr marL="114300" indent="0">
              <a:buNone/>
            </a:pPr>
            <a:endParaRPr lang="en-CA" sz="2400" dirty="0" smtClean="0"/>
          </a:p>
          <a:p>
            <a:r>
              <a:rPr lang="en-CA" sz="2800" dirty="0" smtClean="0"/>
              <a:t>What are some of the ways that  you have </a:t>
            </a:r>
            <a:r>
              <a:rPr lang="en-CA" sz="2800" dirty="0"/>
              <a:t>f</a:t>
            </a:r>
            <a:r>
              <a:rPr lang="en-CA" sz="2800" dirty="0" smtClean="0"/>
              <a:t>ound to effectively communicate student learning with parents?</a:t>
            </a:r>
          </a:p>
          <a:p>
            <a:endParaRPr lang="en-CA" sz="2800" dirty="0" smtClean="0"/>
          </a:p>
          <a:p>
            <a:r>
              <a:rPr lang="en-CA" sz="2800" dirty="0" smtClean="0"/>
              <a:t>What are some of the challenges?  How have you addressed these challenges?</a:t>
            </a:r>
          </a:p>
        </p:txBody>
      </p:sp>
    </p:spTree>
    <p:extLst>
      <p:ext uri="{BB962C8B-B14F-4D97-AF65-F5344CB8AC3E}">
        <p14:creationId xmlns:p14="http://schemas.microsoft.com/office/powerpoint/2010/main" val="14685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pasted-image.png"/>
          <p:cNvPicPr/>
          <p:nvPr/>
        </p:nvPicPr>
        <p:blipFill rotWithShape="1">
          <a:blip r:embed="rId3">
            <a:extLst/>
          </a:blip>
          <a:srcRect l="10309" t="12725" r="12652" b="12911"/>
          <a:stretch/>
        </p:blipFill>
        <p:spPr>
          <a:xfrm>
            <a:off x="4441436" y="2050448"/>
            <a:ext cx="2962214" cy="3805281"/>
          </a:xfrm>
          <a:prstGeom prst="rect">
            <a:avLst/>
          </a:prstGeom>
          <a:ln w="12700">
            <a:miter lim="400000"/>
          </a:ln>
        </p:spPr>
      </p:pic>
      <p:sp>
        <p:nvSpPr>
          <p:cNvPr id="6" name="Shape 357"/>
          <p:cNvSpPr>
            <a:spLocks noGrp="1"/>
          </p:cNvSpPr>
          <p:nvPr>
            <p:ph type="title"/>
          </p:nvPr>
        </p:nvSpPr>
        <p:spPr>
          <a:xfrm>
            <a:off x="-1" y="260471"/>
            <a:ext cx="9144001" cy="857251"/>
          </a:xfrm>
          <a:prstGeom prst="rect">
            <a:avLst/>
          </a:prstGeom>
        </p:spPr>
        <p:txBody>
          <a:bodyPr anchor="t">
            <a:noAutofit/>
          </a:bodyPr>
          <a:lstStyle>
            <a:lvl1pPr algn="ctr" defTabSz="749808">
              <a:defRPr sz="4592" spc="-85">
                <a:solidFill>
                  <a:srgbClr val="212970"/>
                </a:solidFill>
                <a:latin typeface="Franklin Gothic Medium"/>
                <a:ea typeface="Franklin Gothic Medium"/>
                <a:cs typeface="Franklin Gothic Medium"/>
                <a:sym typeface="Franklin Gothic Medium"/>
              </a:defRPr>
            </a:lvl1pPr>
          </a:lstStyle>
          <a:p>
            <a:pPr lvl="0">
              <a:lnSpc>
                <a:spcPts val="4480"/>
              </a:lnSpc>
              <a:defRPr sz="1800" spc="0">
                <a:solidFill>
                  <a:srgbClr val="000000"/>
                </a:solidFill>
              </a:defRPr>
            </a:pPr>
            <a:r>
              <a:rPr sz="4400" b="1" spc="-71" dirty="0">
                <a:solidFill>
                  <a:srgbClr val="000090"/>
                </a:solidFill>
                <a:latin typeface="+mj-lt"/>
                <a:cs typeface="Candara"/>
              </a:rPr>
              <a:t>We want to develop </a:t>
            </a:r>
            <a:r>
              <a:rPr sz="4400" b="1" spc="-71" dirty="0" smtClean="0">
                <a:solidFill>
                  <a:srgbClr val="000090"/>
                </a:solidFill>
                <a:latin typeface="+mj-lt"/>
                <a:cs typeface="Candara"/>
              </a:rPr>
              <a:t>an</a:t>
            </a:r>
            <a:r>
              <a:rPr lang="en-CA" sz="4400" b="1" spc="-71" dirty="0" smtClean="0">
                <a:solidFill>
                  <a:srgbClr val="000090"/>
                </a:solidFill>
                <a:latin typeface="+mj-lt"/>
                <a:cs typeface="Candara"/>
              </a:rPr>
              <a:t/>
            </a:r>
            <a:br>
              <a:rPr lang="en-CA" sz="4400" b="1" spc="-71" dirty="0" smtClean="0">
                <a:solidFill>
                  <a:srgbClr val="000090"/>
                </a:solidFill>
                <a:latin typeface="+mj-lt"/>
                <a:cs typeface="Candara"/>
              </a:rPr>
            </a:br>
            <a:r>
              <a:rPr sz="4400" b="1" spc="-71" dirty="0" smtClean="0">
                <a:solidFill>
                  <a:schemeClr val="tx1"/>
                </a:solidFill>
                <a:latin typeface="+mj-lt"/>
                <a:cs typeface="Candara"/>
              </a:rPr>
              <a:t>educational </a:t>
            </a:r>
            <a:r>
              <a:rPr sz="4400" b="1" spc="-71" dirty="0">
                <a:solidFill>
                  <a:schemeClr val="tx1"/>
                </a:solidFill>
                <a:latin typeface="+mj-lt"/>
                <a:cs typeface="Candara"/>
              </a:rPr>
              <a:t>experience</a:t>
            </a:r>
            <a:r>
              <a:rPr sz="4400" spc="-71" dirty="0">
                <a:solidFill>
                  <a:schemeClr val="tx1"/>
                </a:solidFill>
                <a:latin typeface="+mj-lt"/>
                <a:cs typeface="Candara"/>
              </a:rPr>
              <a:t> </a:t>
            </a:r>
            <a:r>
              <a:rPr sz="4400" b="1" spc="-71" dirty="0">
                <a:solidFill>
                  <a:srgbClr val="000090"/>
                </a:solidFill>
                <a:latin typeface="+mj-lt"/>
                <a:cs typeface="Candara"/>
              </a:rPr>
              <a:t>where:</a:t>
            </a:r>
          </a:p>
        </p:txBody>
      </p:sp>
      <p:sp>
        <p:nvSpPr>
          <p:cNvPr id="8" name="Rectangle 7"/>
          <p:cNvSpPr>
            <a:spLocks noChangeArrowheads="1"/>
          </p:cNvSpPr>
          <p:nvPr/>
        </p:nvSpPr>
        <p:spPr bwMode="auto">
          <a:xfrm>
            <a:off x="-6350" y="6652800"/>
            <a:ext cx="9150350" cy="205200"/>
          </a:xfrm>
          <a:prstGeom prst="rect">
            <a:avLst/>
          </a:prstGeom>
          <a:solidFill>
            <a:srgbClr val="8BCD3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Rectangle 8"/>
          <p:cNvSpPr/>
          <p:nvPr/>
        </p:nvSpPr>
        <p:spPr>
          <a:xfrm>
            <a:off x="-6350" y="4"/>
            <a:ext cx="9190038" cy="12959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hape 381"/>
          <p:cNvSpPr/>
          <p:nvPr/>
        </p:nvSpPr>
        <p:spPr>
          <a:xfrm>
            <a:off x="554994" y="3146561"/>
            <a:ext cx="3546178" cy="25006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461963" indent="-557784" defTabSz="816376">
              <a:lnSpc>
                <a:spcPts val="3850"/>
              </a:lnSpc>
              <a:spcBef>
                <a:spcPts val="1172"/>
              </a:spcBef>
              <a:buClr>
                <a:schemeClr val="bg1">
                  <a:lumMod val="65000"/>
                </a:schemeClr>
              </a:buClr>
              <a:buSzPct val="100000"/>
              <a:buFont typeface="Arial"/>
              <a:buChar char="•"/>
              <a:tabLst>
                <a:tab pos="682625" algn="l"/>
              </a:tabLst>
              <a:defRPr sz="1800"/>
            </a:pPr>
            <a:r>
              <a:rPr lang="en-US" sz="3200" b="1" dirty="0">
                <a:latin typeface="Candra"/>
                <a:ea typeface="Franklin Gothic Medium"/>
                <a:cs typeface="Candra"/>
                <a:sym typeface="Franklin Gothic Medium"/>
              </a:rPr>
              <a:t>Reporting is ongoing communication of student’s progress</a:t>
            </a:r>
            <a:endParaRPr sz="3200" b="1" dirty="0">
              <a:latin typeface="Candra"/>
              <a:ea typeface="Franklin Gothic Medium"/>
              <a:cs typeface="Candra"/>
              <a:sym typeface="Franklin Gothic Medium"/>
            </a:endParaRPr>
          </a:p>
        </p:txBody>
      </p:sp>
    </p:spTree>
    <p:extLst>
      <p:ext uri="{BB962C8B-B14F-4D97-AF65-F5344CB8AC3E}">
        <p14:creationId xmlns:p14="http://schemas.microsoft.com/office/powerpoint/2010/main" val="33245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864096"/>
          </a:xfrm>
        </p:spPr>
        <p:txBody>
          <a:bodyPr>
            <a:noAutofit/>
          </a:bodyPr>
          <a:lstStyle/>
          <a:p>
            <a:r>
              <a:rPr lang="en-CA" sz="3200" dirty="0" smtClean="0"/>
              <a:t>Communicating Student Learning and Reporting</a:t>
            </a:r>
            <a:endParaRPr lang="en-CA" sz="3200" dirty="0"/>
          </a:p>
        </p:txBody>
      </p:sp>
      <p:sp>
        <p:nvSpPr>
          <p:cNvPr id="3" name="Content Placeholder 2"/>
          <p:cNvSpPr>
            <a:spLocks noGrp="1"/>
          </p:cNvSpPr>
          <p:nvPr>
            <p:ph idx="1"/>
          </p:nvPr>
        </p:nvSpPr>
        <p:spPr>
          <a:xfrm>
            <a:off x="179512" y="1340768"/>
            <a:ext cx="8856984" cy="5400600"/>
          </a:xfrm>
        </p:spPr>
        <p:txBody>
          <a:bodyPr>
            <a:normAutofit fontScale="92500"/>
          </a:bodyPr>
          <a:lstStyle/>
          <a:p>
            <a:r>
              <a:rPr lang="en-CA" sz="2800" dirty="0" smtClean="0">
                <a:solidFill>
                  <a:srgbClr val="002060"/>
                </a:solidFill>
              </a:rPr>
              <a:t>Initial Principles posted – Redesigning Assessment</a:t>
            </a:r>
          </a:p>
          <a:p>
            <a:pPr marL="0" indent="0">
              <a:buNone/>
            </a:pPr>
            <a:endParaRPr lang="en-CA" sz="700" dirty="0" smtClean="0">
              <a:solidFill>
                <a:srgbClr val="002060"/>
              </a:solidFill>
            </a:endParaRPr>
          </a:p>
          <a:p>
            <a:r>
              <a:rPr lang="en-CA" sz="2800" dirty="0">
                <a:solidFill>
                  <a:srgbClr val="002060"/>
                </a:solidFill>
              </a:rPr>
              <a:t>Provincial scan – practices around the </a:t>
            </a:r>
            <a:r>
              <a:rPr lang="en-CA" sz="2800" dirty="0" smtClean="0">
                <a:solidFill>
                  <a:srgbClr val="002060"/>
                </a:solidFill>
              </a:rPr>
              <a:t>province</a:t>
            </a:r>
          </a:p>
          <a:p>
            <a:pPr marL="0" indent="0">
              <a:buNone/>
            </a:pPr>
            <a:endParaRPr lang="en-CA" sz="900" dirty="0" smtClean="0">
              <a:solidFill>
                <a:srgbClr val="002060"/>
              </a:solidFill>
            </a:endParaRPr>
          </a:p>
          <a:p>
            <a:r>
              <a:rPr lang="en-CA" sz="2800" dirty="0" smtClean="0">
                <a:solidFill>
                  <a:srgbClr val="002060"/>
                </a:solidFill>
              </a:rPr>
              <a:t>“Innovation Hubs” exploring new, innovative practices</a:t>
            </a:r>
          </a:p>
          <a:p>
            <a:endParaRPr lang="en-CA" sz="1400" dirty="0" smtClean="0">
              <a:solidFill>
                <a:srgbClr val="002060"/>
              </a:solidFill>
            </a:endParaRPr>
          </a:p>
          <a:p>
            <a:r>
              <a:rPr lang="en-CA" sz="2800" dirty="0" smtClean="0">
                <a:solidFill>
                  <a:srgbClr val="002060"/>
                </a:solidFill>
              </a:rPr>
              <a:t>Teacher and Principal  Working Group</a:t>
            </a:r>
          </a:p>
          <a:p>
            <a:endParaRPr lang="en-CA" sz="400" dirty="0" smtClean="0">
              <a:solidFill>
                <a:srgbClr val="002060"/>
              </a:solidFill>
            </a:endParaRPr>
          </a:p>
          <a:p>
            <a:r>
              <a:rPr lang="en-CA" sz="2800" dirty="0">
                <a:solidFill>
                  <a:srgbClr val="002060"/>
                </a:solidFill>
              </a:rPr>
              <a:t>3 Universities are involved in </a:t>
            </a:r>
            <a:r>
              <a:rPr lang="en-CA" sz="2800" dirty="0" smtClean="0">
                <a:solidFill>
                  <a:srgbClr val="002060"/>
                </a:solidFill>
              </a:rPr>
              <a:t>research</a:t>
            </a:r>
          </a:p>
          <a:p>
            <a:pPr marL="114300" indent="0">
              <a:buNone/>
            </a:pPr>
            <a:endParaRPr lang="en-CA" sz="900" dirty="0" smtClean="0">
              <a:solidFill>
                <a:srgbClr val="002060"/>
              </a:solidFill>
            </a:endParaRPr>
          </a:p>
          <a:p>
            <a:r>
              <a:rPr lang="en-CA" sz="2800" dirty="0" smtClean="0">
                <a:solidFill>
                  <a:srgbClr val="002060"/>
                </a:solidFill>
              </a:rPr>
              <a:t>Policy and Guidelines document are </a:t>
            </a:r>
            <a:r>
              <a:rPr lang="en-CA" sz="2800" dirty="0">
                <a:solidFill>
                  <a:srgbClr val="002060"/>
                </a:solidFill>
              </a:rPr>
              <a:t>under </a:t>
            </a:r>
            <a:r>
              <a:rPr lang="en-CA" sz="2800" dirty="0" smtClean="0">
                <a:solidFill>
                  <a:srgbClr val="002060"/>
                </a:solidFill>
              </a:rPr>
              <a:t>development</a:t>
            </a:r>
          </a:p>
          <a:p>
            <a:endParaRPr lang="en-CA" sz="1400" dirty="0" smtClean="0">
              <a:solidFill>
                <a:srgbClr val="002060"/>
              </a:solidFill>
            </a:endParaRPr>
          </a:p>
          <a:p>
            <a:r>
              <a:rPr lang="en-CA" sz="2800" dirty="0" smtClean="0">
                <a:solidFill>
                  <a:srgbClr val="002060"/>
                </a:solidFill>
              </a:rPr>
              <a:t>Reporting &amp; Interim Policy for fall  2016/17</a:t>
            </a:r>
          </a:p>
          <a:p>
            <a:endParaRPr lang="en-CA" sz="1400" dirty="0" smtClean="0">
              <a:solidFill>
                <a:srgbClr val="002060"/>
              </a:solidFill>
            </a:endParaRPr>
          </a:p>
          <a:p>
            <a:r>
              <a:rPr lang="en-CA" sz="2800" dirty="0" smtClean="0">
                <a:solidFill>
                  <a:srgbClr val="002060"/>
                </a:solidFill>
              </a:rPr>
              <a:t>Additional consultation with parents and wider community</a:t>
            </a:r>
            <a:endParaRPr lang="en-CA" sz="2800" dirty="0">
              <a:solidFill>
                <a:srgbClr val="002060"/>
              </a:solidFill>
            </a:endParaRPr>
          </a:p>
          <a:p>
            <a:pPr marL="0" indent="0">
              <a:buNone/>
            </a:pPr>
            <a:endParaRPr lang="en-CA" sz="2800" dirty="0">
              <a:solidFill>
                <a:srgbClr val="002060"/>
              </a:solidFill>
            </a:endParaRPr>
          </a:p>
          <a:p>
            <a:pPr marL="114300" indent="0">
              <a:buNone/>
            </a:pPr>
            <a:endParaRPr lang="en-CA" dirty="0"/>
          </a:p>
        </p:txBody>
      </p:sp>
    </p:spTree>
    <p:extLst>
      <p:ext uri="{BB962C8B-B14F-4D97-AF65-F5344CB8AC3E}">
        <p14:creationId xmlns:p14="http://schemas.microsoft.com/office/powerpoint/2010/main" val="258311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1" dirty="0"/>
              <a:t>This curriculum lends itself to instructional design that focuses </a:t>
            </a:r>
            <a:r>
              <a:rPr lang="en-CA" sz="3600" b="1" dirty="0" smtClean="0"/>
              <a:t>on:</a:t>
            </a:r>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286054"/>
              </p:ext>
            </p:extLst>
          </p:nvPr>
        </p:nvGraphicFramePr>
        <p:xfrm>
          <a:off x="683568" y="1988840"/>
          <a:ext cx="785921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255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78098"/>
          </a:xfrm>
        </p:spPr>
        <p:txBody>
          <a:bodyPr>
            <a:normAutofit/>
          </a:bodyPr>
          <a:lstStyle/>
          <a:p>
            <a:r>
              <a:rPr lang="en-CA" sz="3200" dirty="0"/>
              <a:t>A</a:t>
            </a:r>
            <a:r>
              <a:rPr lang="en-CA" sz="3200" dirty="0" smtClean="0"/>
              <a:t>cross the Province – This is What I heard</a:t>
            </a:r>
            <a:endParaRPr lang="en-CA" sz="3200" dirty="0"/>
          </a:p>
        </p:txBody>
      </p:sp>
      <p:sp>
        <p:nvSpPr>
          <p:cNvPr id="3" name="Content Placeholder 2"/>
          <p:cNvSpPr>
            <a:spLocks noGrp="1"/>
          </p:cNvSpPr>
          <p:nvPr>
            <p:ph idx="1"/>
          </p:nvPr>
        </p:nvSpPr>
        <p:spPr>
          <a:xfrm>
            <a:off x="251520" y="1340768"/>
            <a:ext cx="8280920" cy="5328592"/>
          </a:xfrm>
        </p:spPr>
        <p:txBody>
          <a:bodyPr>
            <a:normAutofit lnSpcReduction="10000"/>
          </a:bodyPr>
          <a:lstStyle/>
          <a:p>
            <a:r>
              <a:rPr lang="en-CA" dirty="0" smtClean="0"/>
              <a:t>Elementary has more effective formative assessment practices than secondary</a:t>
            </a:r>
          </a:p>
          <a:p>
            <a:r>
              <a:rPr lang="en-CA" dirty="0" smtClean="0"/>
              <a:t>Pockets of excellence at secondary</a:t>
            </a:r>
          </a:p>
          <a:p>
            <a:r>
              <a:rPr lang="en-CA" dirty="0" smtClean="0"/>
              <a:t>Deepen assessment practices, especially in descriptive feedback and questioning</a:t>
            </a:r>
          </a:p>
          <a:p>
            <a:r>
              <a:rPr lang="en-CA" dirty="0"/>
              <a:t>Districts are trying new ways of communicating and reporting on student </a:t>
            </a:r>
            <a:r>
              <a:rPr lang="en-CA" dirty="0" smtClean="0"/>
              <a:t>learning </a:t>
            </a:r>
          </a:p>
          <a:p>
            <a:r>
              <a:rPr lang="en-CA" dirty="0" smtClean="0"/>
              <a:t>Parents are gaining an understanding of the new curriculum and assessment. Districts, </a:t>
            </a:r>
            <a:r>
              <a:rPr lang="en-CA" dirty="0"/>
              <a:t>s</a:t>
            </a:r>
            <a:r>
              <a:rPr lang="en-CA" dirty="0" smtClean="0"/>
              <a:t>chools and teachers are providing support and education to PAC’s, DPAC’s and parents</a:t>
            </a:r>
          </a:p>
          <a:p>
            <a:r>
              <a:rPr lang="en-CA" dirty="0" smtClean="0"/>
              <a:t>Parents appreciate the face to face conferences and different ways that teachers’ and schools make learning visible</a:t>
            </a:r>
          </a:p>
          <a:p>
            <a:endParaRPr lang="en-CA" dirty="0"/>
          </a:p>
        </p:txBody>
      </p:sp>
    </p:spTree>
    <p:extLst>
      <p:ext uri="{BB962C8B-B14F-4D97-AF65-F5344CB8AC3E}">
        <p14:creationId xmlns:p14="http://schemas.microsoft.com/office/powerpoint/2010/main" val="226285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905" y="307505"/>
            <a:ext cx="8568952" cy="1200329"/>
          </a:xfrm>
          <a:prstGeom prst="rect">
            <a:avLst/>
          </a:prstGeom>
        </p:spPr>
        <p:txBody>
          <a:bodyPr wrap="square">
            <a:spAutoFit/>
          </a:bodyPr>
          <a:lstStyle/>
          <a:p>
            <a:pPr algn="ctr"/>
            <a:r>
              <a:rPr lang="en-CA" sz="3600" b="1" dirty="0" smtClean="0">
                <a:solidFill>
                  <a:schemeClr val="tx2"/>
                </a:solidFill>
              </a:rPr>
              <a:t>Communicating Student Learning (Reporting)</a:t>
            </a:r>
            <a:endParaRPr lang="en-CA" sz="3600" b="1" dirty="0">
              <a:solidFill>
                <a:schemeClr val="tx2"/>
              </a:solidFill>
            </a:endParaRPr>
          </a:p>
        </p:txBody>
      </p:sp>
      <p:sp>
        <p:nvSpPr>
          <p:cNvPr id="5" name="Title 1"/>
          <p:cNvSpPr txBox="1">
            <a:spLocks/>
          </p:cNvSpPr>
          <p:nvPr/>
        </p:nvSpPr>
        <p:spPr>
          <a:xfrm>
            <a:off x="2213971" y="6126055"/>
            <a:ext cx="6829226"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10000"/>
              </a:lnSpc>
            </a:pPr>
            <a:endParaRPr lang="en-CA" sz="2000" b="1" dirty="0">
              <a:solidFill>
                <a:srgbClr val="000000"/>
              </a:solidFill>
              <a:latin typeface="Candara"/>
              <a:ea typeface="Verdana" panose="020B0604030504040204" pitchFamily="34" charset="0"/>
              <a:cs typeface="Candara"/>
            </a:endParaRPr>
          </a:p>
        </p:txBody>
      </p:sp>
      <p:grpSp>
        <p:nvGrpSpPr>
          <p:cNvPr id="2" name="Group 1"/>
          <p:cNvGrpSpPr/>
          <p:nvPr/>
        </p:nvGrpSpPr>
        <p:grpSpPr>
          <a:xfrm>
            <a:off x="289905" y="1676401"/>
            <a:ext cx="8753291" cy="5103347"/>
            <a:chOff x="1871531" y="2081574"/>
            <a:chExt cx="8544950" cy="4060820"/>
          </a:xfrm>
        </p:grpSpPr>
        <p:sp>
          <p:nvSpPr>
            <p:cNvPr id="14" name="Freeform 13"/>
            <p:cNvSpPr/>
            <p:nvPr/>
          </p:nvSpPr>
          <p:spPr>
            <a:xfrm>
              <a:off x="1871531" y="2132856"/>
              <a:ext cx="2901156" cy="87034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ln>
              <a:solidFill>
                <a:srgbClr val="000000"/>
              </a:solidFill>
            </a:ln>
            <a:effectLst>
              <a:outerShdw blurRad="40000" dist="23000" dir="5400000" rotWithShape="0">
                <a:srgbClr val="000000">
                  <a:alpha val="35000"/>
                </a:srgbClr>
              </a:outerShdw>
              <a:reflection stA="50000" endPos="30000" dist="12700" dir="5400000" sy="-100000" algn="bl" rotWithShape="0"/>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3192" tIns="49340" rIns="484513" bIns="49340" numCol="1" spcCol="1270" anchor="ctr" anchorCtr="0">
              <a:noAutofit/>
            </a:bodyPr>
            <a:lstStyle/>
            <a:p>
              <a:pPr lvl="0" algn="ctr" defTabSz="1644650">
                <a:lnSpc>
                  <a:spcPct val="90000"/>
                </a:lnSpc>
                <a:spcBef>
                  <a:spcPct val="0"/>
                </a:spcBef>
                <a:spcAft>
                  <a:spcPct val="35000"/>
                </a:spcAft>
              </a:pPr>
              <a:endParaRPr lang="en-US" sz="3700" kern="1200"/>
            </a:p>
          </p:txBody>
        </p:sp>
        <p:sp>
          <p:nvSpPr>
            <p:cNvPr id="17" name="Freeform 16"/>
            <p:cNvSpPr/>
            <p:nvPr/>
          </p:nvSpPr>
          <p:spPr>
            <a:xfrm>
              <a:off x="4731015" y="2132856"/>
              <a:ext cx="2901156" cy="87034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2">
                <a:lumMod val="75000"/>
              </a:schemeClr>
            </a:solidFill>
            <a:ln>
              <a:solidFill>
                <a:srgbClr val="000000"/>
              </a:solidFill>
            </a:ln>
            <a:effectLst>
              <a:outerShdw blurRad="40000" dist="23000" dir="5400000" rotWithShape="0">
                <a:srgbClr val="000000">
                  <a:alpha val="35000"/>
                </a:srgbClr>
              </a:outerShdw>
              <a:reflection stA="50000" endPos="30000" dist="12700" dir="5400000" sy="-100000" algn="bl" rotWithShape="0"/>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3192" tIns="49340" rIns="484513" bIns="49340" numCol="1" spcCol="1270" anchor="ctr" anchorCtr="0">
              <a:noAutofit/>
            </a:bodyPr>
            <a:lstStyle/>
            <a:p>
              <a:pPr lvl="0" algn="ctr" defTabSz="1644650">
                <a:lnSpc>
                  <a:spcPct val="90000"/>
                </a:lnSpc>
                <a:spcBef>
                  <a:spcPct val="0"/>
                </a:spcBef>
                <a:spcAft>
                  <a:spcPct val="35000"/>
                </a:spcAft>
              </a:pPr>
              <a:endParaRPr lang="en-US" sz="3700" kern="1200" dirty="0"/>
            </a:p>
          </p:txBody>
        </p:sp>
        <p:sp>
          <p:nvSpPr>
            <p:cNvPr id="18" name="Freeform 17"/>
            <p:cNvSpPr/>
            <p:nvPr/>
          </p:nvSpPr>
          <p:spPr>
            <a:xfrm>
              <a:off x="7515325" y="2132856"/>
              <a:ext cx="2901156" cy="87034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3">
                <a:lumMod val="75000"/>
              </a:schemeClr>
            </a:solidFill>
            <a:ln>
              <a:solidFill>
                <a:srgbClr val="000000"/>
              </a:solidFill>
            </a:ln>
            <a:effectLst>
              <a:outerShdw blurRad="40000" dist="23000" dir="5400000" rotWithShape="0">
                <a:srgbClr val="000000">
                  <a:alpha val="35000"/>
                </a:srgbClr>
              </a:outerShdw>
              <a:reflection stA="50000" endPos="30000" dist="12700" dir="5400000" sy="-100000" algn="bl" rotWithShape="0"/>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3192" tIns="49340" rIns="484513" bIns="49340" numCol="1" spcCol="1270" anchor="ctr" anchorCtr="0">
              <a:noAutofit/>
            </a:bodyPr>
            <a:lstStyle/>
            <a:p>
              <a:pPr lvl="0" algn="ctr" defTabSz="1644650">
                <a:lnSpc>
                  <a:spcPct val="90000"/>
                </a:lnSpc>
                <a:spcBef>
                  <a:spcPct val="0"/>
                </a:spcBef>
                <a:spcAft>
                  <a:spcPct val="35000"/>
                </a:spcAft>
              </a:pPr>
              <a:endParaRPr lang="en-US" sz="3700" kern="1200" dirty="0"/>
            </a:p>
          </p:txBody>
        </p:sp>
        <p:sp>
          <p:nvSpPr>
            <p:cNvPr id="20" name="TextBox 19"/>
            <p:cNvSpPr txBox="1"/>
            <p:nvPr/>
          </p:nvSpPr>
          <p:spPr>
            <a:xfrm>
              <a:off x="2386260" y="2108523"/>
              <a:ext cx="1915789" cy="563277"/>
            </a:xfrm>
            <a:prstGeom prst="rect">
              <a:avLst/>
            </a:prstGeom>
            <a:noFill/>
          </p:spPr>
          <p:txBody>
            <a:bodyPr wrap="square" rtlCol="0">
              <a:spAutoFit/>
            </a:bodyPr>
            <a:lstStyle/>
            <a:p>
              <a:pPr algn="ctr"/>
              <a:r>
                <a:rPr lang="en-US" sz="2000" b="1" dirty="0" smtClean="0">
                  <a:solidFill>
                    <a:schemeClr val="bg1"/>
                  </a:solidFill>
                </a:rPr>
                <a:t>Provincial Scan</a:t>
              </a:r>
            </a:p>
          </p:txBody>
        </p:sp>
        <p:sp>
          <p:nvSpPr>
            <p:cNvPr id="21" name="TextBox 20"/>
            <p:cNvSpPr txBox="1"/>
            <p:nvPr/>
          </p:nvSpPr>
          <p:spPr>
            <a:xfrm>
              <a:off x="5419059" y="2081574"/>
              <a:ext cx="1664083" cy="808180"/>
            </a:xfrm>
            <a:prstGeom prst="rect">
              <a:avLst/>
            </a:prstGeom>
            <a:noFill/>
          </p:spPr>
          <p:txBody>
            <a:bodyPr wrap="square" rtlCol="0">
              <a:spAutoFit/>
            </a:bodyPr>
            <a:lstStyle/>
            <a:p>
              <a:r>
                <a:rPr lang="en-US" sz="2000" b="1" dirty="0" smtClean="0">
                  <a:solidFill>
                    <a:schemeClr val="bg1"/>
                  </a:solidFill>
                </a:rPr>
                <a:t>Interim Reporting Order  K-9 </a:t>
              </a:r>
            </a:p>
          </p:txBody>
        </p:sp>
        <p:sp>
          <p:nvSpPr>
            <p:cNvPr id="22" name="TextBox 21"/>
            <p:cNvSpPr txBox="1"/>
            <p:nvPr/>
          </p:nvSpPr>
          <p:spPr>
            <a:xfrm>
              <a:off x="7879353" y="2108523"/>
              <a:ext cx="2357177" cy="808180"/>
            </a:xfrm>
            <a:prstGeom prst="rect">
              <a:avLst/>
            </a:prstGeom>
            <a:noFill/>
          </p:spPr>
          <p:txBody>
            <a:bodyPr wrap="square" rtlCol="0">
              <a:spAutoFit/>
            </a:bodyPr>
            <a:lstStyle/>
            <a:p>
              <a:pPr algn="ctr"/>
              <a:r>
                <a:rPr lang="en-US" sz="2000" b="1" dirty="0" smtClean="0">
                  <a:solidFill>
                    <a:schemeClr val="bg1"/>
                  </a:solidFill>
                </a:rPr>
                <a:t>Create Interim Reporting Order 10-12</a:t>
              </a:r>
            </a:p>
          </p:txBody>
        </p:sp>
        <p:sp>
          <p:nvSpPr>
            <p:cNvPr id="24" name="TextBox 23"/>
            <p:cNvSpPr txBox="1"/>
            <p:nvPr/>
          </p:nvSpPr>
          <p:spPr>
            <a:xfrm>
              <a:off x="1967542" y="3374990"/>
              <a:ext cx="2496277" cy="1420438"/>
            </a:xfrm>
            <a:prstGeom prst="rect">
              <a:avLst/>
            </a:prstGeom>
            <a:noFill/>
          </p:spPr>
          <p:txBody>
            <a:bodyPr wrap="square" rtlCol="0">
              <a:spAutoFit/>
            </a:bodyPr>
            <a:lstStyle/>
            <a:p>
              <a:r>
                <a:rPr lang="en-US" sz="2200" dirty="0" smtClean="0"/>
                <a:t>Consultation K-9 school districts</a:t>
              </a:r>
            </a:p>
            <a:p>
              <a:r>
                <a:rPr lang="en-US" sz="2200" dirty="0" smtClean="0"/>
                <a:t>across the province, Jan to March 2016</a:t>
              </a:r>
              <a:endParaRPr lang="en-US" sz="2200" dirty="0"/>
            </a:p>
          </p:txBody>
        </p:sp>
        <p:cxnSp>
          <p:nvCxnSpPr>
            <p:cNvPr id="26" name="Straight Connector 25"/>
            <p:cNvCxnSpPr/>
            <p:nvPr/>
          </p:nvCxnSpPr>
          <p:spPr>
            <a:xfrm>
              <a:off x="4559829" y="3212976"/>
              <a:ext cx="0" cy="2448272"/>
            </a:xfrm>
            <a:prstGeom prst="line">
              <a:avLst/>
            </a:prstGeom>
            <a:ln w="952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365160" y="3212976"/>
              <a:ext cx="0" cy="2448272"/>
            </a:xfrm>
            <a:prstGeom prst="line">
              <a:avLst/>
            </a:prstGeom>
            <a:ln w="952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517787" y="3374990"/>
              <a:ext cx="2898645" cy="2767404"/>
            </a:xfrm>
            <a:prstGeom prst="rect">
              <a:avLst/>
            </a:prstGeom>
            <a:noFill/>
          </p:spPr>
          <p:txBody>
            <a:bodyPr wrap="square" rtlCol="0">
              <a:spAutoFit/>
            </a:bodyPr>
            <a:lstStyle/>
            <a:p>
              <a:r>
                <a:rPr lang="en-US" sz="2200" dirty="0" smtClean="0">
                  <a:solidFill>
                    <a:srgbClr val="000000"/>
                  </a:solidFill>
                </a:rPr>
                <a:t>K-9 </a:t>
              </a:r>
              <a:r>
                <a:rPr lang="en-US" sz="2200" dirty="0">
                  <a:solidFill>
                    <a:srgbClr val="000000"/>
                  </a:solidFill>
                </a:rPr>
                <a:t>R</a:t>
              </a:r>
              <a:r>
                <a:rPr lang="en-US" sz="2200" dirty="0" smtClean="0">
                  <a:solidFill>
                    <a:srgbClr val="000000"/>
                  </a:solidFill>
                </a:rPr>
                <a:t>eporting order for 2016/17 school year</a:t>
              </a:r>
            </a:p>
            <a:p>
              <a:endParaRPr lang="en-US" sz="2200" dirty="0" smtClean="0">
                <a:solidFill>
                  <a:srgbClr val="000000"/>
                </a:solidFill>
              </a:endParaRPr>
            </a:p>
            <a:p>
              <a:r>
                <a:rPr lang="en-US" sz="2200" dirty="0" smtClean="0">
                  <a:solidFill>
                    <a:srgbClr val="000000"/>
                  </a:solidFill>
                </a:rPr>
                <a:t>Document to support practice</a:t>
              </a:r>
            </a:p>
            <a:p>
              <a:endParaRPr lang="en-US" sz="2200" dirty="0" smtClean="0">
                <a:solidFill>
                  <a:srgbClr val="000000"/>
                </a:solidFill>
              </a:endParaRPr>
            </a:p>
            <a:p>
              <a:r>
                <a:rPr lang="en-US" sz="2200" dirty="0" smtClean="0">
                  <a:solidFill>
                    <a:srgbClr val="000000"/>
                  </a:solidFill>
                </a:rPr>
                <a:t>Consultation-parent engagement June -October</a:t>
              </a:r>
              <a:endParaRPr lang="en-US" sz="2200" dirty="0">
                <a:solidFill>
                  <a:srgbClr val="000000"/>
                </a:solidFill>
              </a:endParaRPr>
            </a:p>
          </p:txBody>
        </p:sp>
        <p:sp>
          <p:nvSpPr>
            <p:cNvPr id="30" name="TextBox 29"/>
            <p:cNvSpPr txBox="1"/>
            <p:nvPr/>
          </p:nvSpPr>
          <p:spPr>
            <a:xfrm>
              <a:off x="7500651" y="3374990"/>
              <a:ext cx="2496277" cy="1420438"/>
            </a:xfrm>
            <a:prstGeom prst="rect">
              <a:avLst/>
            </a:prstGeom>
            <a:noFill/>
          </p:spPr>
          <p:txBody>
            <a:bodyPr wrap="square" rtlCol="0">
              <a:spAutoFit/>
            </a:bodyPr>
            <a:lstStyle/>
            <a:p>
              <a:pPr algn="ctr"/>
              <a:r>
                <a:rPr lang="en-US" sz="2200" dirty="0" smtClean="0">
                  <a:solidFill>
                    <a:srgbClr val="000000"/>
                  </a:solidFill>
                </a:rPr>
                <a:t>K-9 Reporting Order 2017/18 </a:t>
              </a:r>
            </a:p>
            <a:p>
              <a:pPr algn="ctr"/>
              <a:endParaRPr lang="en-US" sz="2200" dirty="0">
                <a:solidFill>
                  <a:srgbClr val="000000"/>
                </a:solidFill>
              </a:endParaRPr>
            </a:p>
            <a:p>
              <a:pPr algn="ctr"/>
              <a:r>
                <a:rPr lang="en-US" sz="2200" dirty="0" smtClean="0">
                  <a:solidFill>
                    <a:srgbClr val="000000"/>
                  </a:solidFill>
                </a:rPr>
                <a:t>Interim 10-12 </a:t>
              </a:r>
              <a:r>
                <a:rPr lang="en-US" sz="2200" dirty="0">
                  <a:solidFill>
                    <a:srgbClr val="000000"/>
                  </a:solidFill>
                </a:rPr>
                <a:t>reporting </a:t>
              </a:r>
              <a:r>
                <a:rPr lang="en-US" sz="2200" dirty="0" smtClean="0">
                  <a:solidFill>
                    <a:srgbClr val="000000"/>
                  </a:solidFill>
                </a:rPr>
                <a:t>order</a:t>
              </a:r>
              <a:endParaRPr lang="en-US" sz="2200" dirty="0">
                <a:solidFill>
                  <a:srgbClr val="000000"/>
                </a:solidFill>
              </a:endParaRPr>
            </a:p>
          </p:txBody>
        </p:sp>
      </p:grpSp>
    </p:spTree>
    <p:extLst>
      <p:ext uri="{BB962C8B-B14F-4D97-AF65-F5344CB8AC3E}">
        <p14:creationId xmlns:p14="http://schemas.microsoft.com/office/powerpoint/2010/main" val="244084885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280920" cy="1143000"/>
          </a:xfrm>
        </p:spPr>
        <p:txBody>
          <a:bodyPr>
            <a:normAutofit fontScale="90000"/>
          </a:bodyPr>
          <a:lstStyle/>
          <a:p>
            <a:r>
              <a:rPr lang="en-CA" sz="4000" dirty="0" smtClean="0"/>
              <a:t>The Goal of the Reporting Order  at K - 9</a:t>
            </a:r>
            <a:endParaRPr lang="en-CA" sz="4000" dirty="0"/>
          </a:p>
        </p:txBody>
      </p:sp>
      <p:sp>
        <p:nvSpPr>
          <p:cNvPr id="3" name="Content Placeholder 2"/>
          <p:cNvSpPr>
            <a:spLocks noGrp="1"/>
          </p:cNvSpPr>
          <p:nvPr>
            <p:ph idx="1"/>
          </p:nvPr>
        </p:nvSpPr>
        <p:spPr>
          <a:xfrm>
            <a:off x="457200" y="1340768"/>
            <a:ext cx="8363272" cy="5060032"/>
          </a:xfrm>
        </p:spPr>
        <p:txBody>
          <a:bodyPr>
            <a:normAutofit/>
          </a:bodyPr>
          <a:lstStyle/>
          <a:p>
            <a:r>
              <a:rPr lang="en-CA" sz="2800" dirty="0" smtClean="0"/>
              <a:t>Flexibility </a:t>
            </a:r>
            <a:endParaRPr lang="en-CA" sz="2800" dirty="0"/>
          </a:p>
          <a:p>
            <a:r>
              <a:rPr lang="en-CA" sz="2800" dirty="0"/>
              <a:t>Opportunity to </a:t>
            </a:r>
            <a:r>
              <a:rPr lang="en-CA" sz="2800" dirty="0" smtClean="0"/>
              <a:t>shape </a:t>
            </a:r>
            <a:r>
              <a:rPr lang="en-CA" sz="2800" dirty="0"/>
              <a:t>requirements for </a:t>
            </a:r>
            <a:r>
              <a:rPr lang="en-CA" sz="2800" dirty="0" smtClean="0"/>
              <a:t>a district context </a:t>
            </a:r>
          </a:p>
          <a:p>
            <a:r>
              <a:rPr lang="en-CA" sz="2800" dirty="0" smtClean="0"/>
              <a:t>Alignment of practices with reporting - portfolios, ongoing communication, student led conferencing, interactive conferencing</a:t>
            </a:r>
            <a:endParaRPr lang="en-CA" sz="2800" dirty="0"/>
          </a:p>
          <a:p>
            <a:r>
              <a:rPr lang="en-CA" sz="2800" dirty="0" smtClean="0"/>
              <a:t>Ways to describe achievement/performance levels other than letter grades</a:t>
            </a:r>
          </a:p>
          <a:p>
            <a:r>
              <a:rPr lang="en-CA" sz="2800" dirty="0"/>
              <a:t>Clear </a:t>
            </a:r>
            <a:r>
              <a:rPr lang="en-CA" sz="2800" dirty="0" smtClean="0"/>
              <a:t>guidelines for the summative</a:t>
            </a:r>
            <a:r>
              <a:rPr lang="en-CA" sz="2800" dirty="0"/>
              <a:t>, </a:t>
            </a:r>
            <a:r>
              <a:rPr lang="en-CA" sz="2800" dirty="0" smtClean="0"/>
              <a:t>year end report </a:t>
            </a:r>
            <a:endParaRPr lang="en-CA" sz="2800" dirty="0"/>
          </a:p>
          <a:p>
            <a:endParaRPr lang="en-CA" sz="2400" dirty="0" smtClean="0"/>
          </a:p>
          <a:p>
            <a:endParaRPr lang="en-CA" dirty="0"/>
          </a:p>
        </p:txBody>
      </p:sp>
    </p:spTree>
    <p:extLst>
      <p:ext uri="{BB962C8B-B14F-4D97-AF65-F5344CB8AC3E}">
        <p14:creationId xmlns:p14="http://schemas.microsoft.com/office/powerpoint/2010/main" val="274289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Reporting to parents:</a:t>
            </a:r>
            <a:endParaRPr lang="en-CA" dirty="0"/>
          </a:p>
        </p:txBody>
      </p:sp>
      <p:sp>
        <p:nvSpPr>
          <p:cNvPr id="3" name="Content Placeholder 2"/>
          <p:cNvSpPr>
            <a:spLocks noGrp="1"/>
          </p:cNvSpPr>
          <p:nvPr>
            <p:ph idx="1"/>
          </p:nvPr>
        </p:nvSpPr>
        <p:spPr>
          <a:xfrm>
            <a:off x="179512" y="1628800"/>
            <a:ext cx="8208912" cy="5112568"/>
          </a:xfrm>
        </p:spPr>
        <p:txBody>
          <a:bodyPr>
            <a:normAutofit fontScale="85000" lnSpcReduction="20000"/>
          </a:bodyPr>
          <a:lstStyle/>
          <a:p>
            <a:r>
              <a:rPr lang="en-CA" sz="3100" dirty="0" smtClean="0"/>
              <a:t>Clear, understandable language</a:t>
            </a:r>
          </a:p>
          <a:p>
            <a:pPr marL="0" indent="0">
              <a:buNone/>
            </a:pPr>
            <a:endParaRPr lang="en-CA" sz="1400" dirty="0" smtClean="0"/>
          </a:p>
          <a:p>
            <a:r>
              <a:rPr lang="en-CA" sz="3100" dirty="0" smtClean="0"/>
              <a:t>Well informed about growth, progress, achievement – “no surprises”</a:t>
            </a:r>
          </a:p>
          <a:p>
            <a:pPr marL="114300" indent="0">
              <a:buNone/>
            </a:pPr>
            <a:endParaRPr lang="en-CA" sz="1800" dirty="0" smtClean="0"/>
          </a:p>
          <a:p>
            <a:r>
              <a:rPr lang="en-CA" sz="3100" dirty="0" smtClean="0"/>
              <a:t>Child’s learning is visible to the parent </a:t>
            </a:r>
          </a:p>
          <a:p>
            <a:pPr marL="114300" indent="0">
              <a:buNone/>
            </a:pPr>
            <a:endParaRPr lang="en-CA" sz="1800" dirty="0"/>
          </a:p>
          <a:p>
            <a:r>
              <a:rPr lang="en-CA" sz="3100" dirty="0" smtClean="0"/>
              <a:t>Outlines the next steps, ways to support the development of the student</a:t>
            </a:r>
          </a:p>
          <a:p>
            <a:pPr marL="114300" indent="0">
              <a:buNone/>
            </a:pPr>
            <a:endParaRPr lang="en-CA" sz="1900" dirty="0" smtClean="0"/>
          </a:p>
          <a:p>
            <a:r>
              <a:rPr lang="en-CA" sz="3100" dirty="0" smtClean="0"/>
              <a:t>Outlines any specific interventions and significant supports</a:t>
            </a:r>
          </a:p>
          <a:p>
            <a:pPr marL="0" indent="0">
              <a:buNone/>
            </a:pPr>
            <a:endParaRPr lang="en-CA" sz="1600" dirty="0" smtClean="0"/>
          </a:p>
          <a:p>
            <a:r>
              <a:rPr lang="en-CA" sz="3100" dirty="0" smtClean="0"/>
              <a:t>Provides a summary of the students learning experience </a:t>
            </a:r>
          </a:p>
          <a:p>
            <a:endParaRPr lang="en-CA" dirty="0" smtClean="0"/>
          </a:p>
          <a:p>
            <a:endParaRPr lang="en-CA" dirty="0"/>
          </a:p>
        </p:txBody>
      </p:sp>
    </p:spTree>
    <p:extLst>
      <p:ext uri="{BB962C8B-B14F-4D97-AF65-F5344CB8AC3E}">
        <p14:creationId xmlns:p14="http://schemas.microsoft.com/office/powerpoint/2010/main" val="1494830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88640"/>
            <a:ext cx="9036496" cy="1296144"/>
          </a:xfrm>
        </p:spPr>
        <p:txBody>
          <a:bodyPr>
            <a:normAutofit fontScale="90000"/>
          </a:bodyPr>
          <a:lstStyle/>
          <a:p>
            <a:r>
              <a:rPr lang="en-CA" dirty="0" smtClean="0"/>
              <a:t>Taking Stock - Where is your school, District?</a:t>
            </a:r>
            <a:endParaRPr lang="en-CA" dirty="0"/>
          </a:p>
        </p:txBody>
      </p:sp>
      <p:sp>
        <p:nvSpPr>
          <p:cNvPr id="5" name="Content Placeholder 4"/>
          <p:cNvSpPr>
            <a:spLocks noGrp="1"/>
          </p:cNvSpPr>
          <p:nvPr>
            <p:ph idx="1"/>
          </p:nvPr>
        </p:nvSpPr>
        <p:spPr>
          <a:xfrm>
            <a:off x="251520" y="1412776"/>
            <a:ext cx="8712968" cy="5328592"/>
          </a:xfrm>
        </p:spPr>
        <p:txBody>
          <a:bodyPr>
            <a:normAutofit fontScale="92500" lnSpcReduction="10000"/>
          </a:bodyPr>
          <a:lstStyle/>
          <a:p>
            <a:pPr lvl="1"/>
            <a:r>
              <a:rPr lang="en-CA" sz="3600" dirty="0" smtClean="0"/>
              <a:t>What do parents want?</a:t>
            </a:r>
          </a:p>
          <a:p>
            <a:pPr lvl="1"/>
            <a:endParaRPr lang="en-CA" sz="1100" dirty="0" smtClean="0"/>
          </a:p>
          <a:p>
            <a:pPr lvl="1"/>
            <a:r>
              <a:rPr lang="en-CA" sz="3600" dirty="0" smtClean="0"/>
              <a:t>How have you helped them understand different ways of understanding student learning?</a:t>
            </a:r>
          </a:p>
          <a:p>
            <a:pPr lvl="1"/>
            <a:endParaRPr lang="en-CA" sz="1100" dirty="0" smtClean="0"/>
          </a:p>
          <a:p>
            <a:pPr lvl="1"/>
            <a:r>
              <a:rPr lang="en-CA" sz="3600" dirty="0" smtClean="0"/>
              <a:t>How have you made “learning visible to parents”?</a:t>
            </a:r>
          </a:p>
          <a:p>
            <a:pPr lvl="1"/>
            <a:endParaRPr lang="en-CA" sz="1100" dirty="0" smtClean="0"/>
          </a:p>
          <a:p>
            <a:pPr lvl="1"/>
            <a:r>
              <a:rPr lang="en-CA" sz="3600" dirty="0" smtClean="0"/>
              <a:t>In our schools, how can we support the change process?</a:t>
            </a:r>
          </a:p>
          <a:p>
            <a:pPr lvl="1"/>
            <a:endParaRPr lang="en-CA" sz="1100" dirty="0" smtClean="0"/>
          </a:p>
          <a:p>
            <a:pPr lvl="1"/>
            <a:r>
              <a:rPr lang="en-CA" sz="3600" dirty="0" smtClean="0"/>
              <a:t>What are your next steps?</a:t>
            </a:r>
          </a:p>
          <a:p>
            <a:endParaRPr lang="en-CA" dirty="0"/>
          </a:p>
          <a:p>
            <a:pPr marL="0" indent="0">
              <a:buNone/>
            </a:pPr>
            <a:endParaRPr lang="en-CA" sz="500" dirty="0" smtClean="0"/>
          </a:p>
          <a:p>
            <a:endParaRPr lang="en-CA" dirty="0"/>
          </a:p>
        </p:txBody>
      </p:sp>
    </p:spTree>
    <p:extLst>
      <p:ext uri="{BB962C8B-B14F-4D97-AF65-F5344CB8AC3E}">
        <p14:creationId xmlns:p14="http://schemas.microsoft.com/office/powerpoint/2010/main" val="362598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horstea\Pictures\end 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24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52736"/>
            <a:ext cx="8496944" cy="5616624"/>
          </a:xfrm>
        </p:spPr>
        <p:txBody>
          <a:bodyPr>
            <a:noAutofit/>
          </a:bodyPr>
          <a:lstStyle/>
          <a:p>
            <a:endParaRPr lang="en-US" sz="1200" dirty="0" smtClean="0"/>
          </a:p>
          <a:p>
            <a:endParaRPr lang="en-US" sz="1200" dirty="0"/>
          </a:p>
          <a:p>
            <a:endParaRPr lang="en-US" sz="1200" dirty="0" smtClean="0"/>
          </a:p>
          <a:p>
            <a:r>
              <a:rPr lang="en-US" sz="3200" dirty="0" smtClean="0"/>
              <a:t>Teachers will approach planning differently </a:t>
            </a:r>
          </a:p>
          <a:p>
            <a:pPr marL="0" indent="0">
              <a:buNone/>
            </a:pPr>
            <a:endParaRPr lang="en-US" sz="1100" dirty="0" smtClean="0"/>
          </a:p>
          <a:p>
            <a:r>
              <a:rPr lang="en-US" sz="3200" dirty="0"/>
              <a:t>T</a:t>
            </a:r>
            <a:r>
              <a:rPr lang="en-US" sz="3200" dirty="0" smtClean="0"/>
              <a:t>eachers might:</a:t>
            </a:r>
          </a:p>
          <a:p>
            <a:pPr marL="0" indent="0">
              <a:buNone/>
            </a:pPr>
            <a:endParaRPr lang="en-US" sz="2000" dirty="0" smtClean="0"/>
          </a:p>
          <a:p>
            <a:pPr lvl="3"/>
            <a:r>
              <a:rPr lang="en-US" sz="3200" dirty="0" smtClean="0"/>
              <a:t>begin with the Big Ideas</a:t>
            </a:r>
          </a:p>
          <a:p>
            <a:pPr lvl="1"/>
            <a:endParaRPr lang="en-US" sz="1600" dirty="0" smtClean="0"/>
          </a:p>
          <a:p>
            <a:pPr lvl="3"/>
            <a:r>
              <a:rPr lang="en-US" sz="3200" dirty="0" smtClean="0"/>
              <a:t>start with important content</a:t>
            </a:r>
          </a:p>
          <a:p>
            <a:pPr marL="274320" lvl="1" indent="0">
              <a:buNone/>
            </a:pPr>
            <a:endParaRPr lang="en-US" sz="1600" dirty="0" smtClean="0"/>
          </a:p>
          <a:p>
            <a:pPr lvl="3"/>
            <a:r>
              <a:rPr lang="en-US" sz="3200" dirty="0" smtClean="0"/>
              <a:t>consider the curricular competencies </a:t>
            </a:r>
          </a:p>
          <a:p>
            <a:pPr marL="393192" lvl="1" indent="0">
              <a:buNone/>
            </a:pPr>
            <a:endParaRPr lang="en-US" sz="2800" dirty="0" smtClean="0"/>
          </a:p>
        </p:txBody>
      </p:sp>
      <p:sp>
        <p:nvSpPr>
          <p:cNvPr id="3" name="Title 2"/>
          <p:cNvSpPr>
            <a:spLocks noGrp="1"/>
          </p:cNvSpPr>
          <p:nvPr>
            <p:ph type="title"/>
          </p:nvPr>
        </p:nvSpPr>
        <p:spPr>
          <a:xfrm>
            <a:off x="457200" y="260648"/>
            <a:ext cx="7620000" cy="864096"/>
          </a:xfrm>
        </p:spPr>
        <p:txBody>
          <a:bodyPr/>
          <a:lstStyle/>
          <a:p>
            <a:r>
              <a:rPr lang="en-US" dirty="0" smtClean="0"/>
              <a:t>Planning</a:t>
            </a:r>
            <a:endParaRPr lang="en-US" dirty="0"/>
          </a:p>
        </p:txBody>
      </p:sp>
    </p:spTree>
    <p:extLst>
      <p:ext uri="{BB962C8B-B14F-4D97-AF65-F5344CB8AC3E}">
        <p14:creationId xmlns:p14="http://schemas.microsoft.com/office/powerpoint/2010/main" val="483020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Inquiry?</a:t>
            </a:r>
            <a:endParaRPr lang="en-CA" dirty="0"/>
          </a:p>
        </p:txBody>
      </p:sp>
      <p:sp>
        <p:nvSpPr>
          <p:cNvPr id="3" name="Content Placeholder 2"/>
          <p:cNvSpPr>
            <a:spLocks noGrp="1"/>
          </p:cNvSpPr>
          <p:nvPr>
            <p:ph idx="1"/>
          </p:nvPr>
        </p:nvSpPr>
        <p:spPr>
          <a:xfrm>
            <a:off x="251520" y="1600200"/>
            <a:ext cx="8208912" cy="5069160"/>
          </a:xfrm>
        </p:spPr>
        <p:txBody>
          <a:bodyPr>
            <a:normAutofit lnSpcReduction="10000"/>
          </a:bodyPr>
          <a:lstStyle/>
          <a:p>
            <a:r>
              <a:rPr lang="en-CA" sz="2800" dirty="0"/>
              <a:t>Inquiry is a dynamic process of being open to wonder and puzzlement and coming to know and understand the </a:t>
            </a:r>
            <a:r>
              <a:rPr lang="en-CA" sz="2800" dirty="0" smtClean="0"/>
              <a:t>world</a:t>
            </a:r>
          </a:p>
          <a:p>
            <a:pPr marL="114300" indent="0">
              <a:buNone/>
            </a:pPr>
            <a:endParaRPr lang="en-CA" sz="1400" dirty="0" smtClean="0"/>
          </a:p>
          <a:p>
            <a:r>
              <a:rPr lang="en-CA" sz="2800" dirty="0" smtClean="0"/>
              <a:t>Inquiry </a:t>
            </a:r>
            <a:r>
              <a:rPr lang="en-CA" sz="2800" dirty="0"/>
              <a:t>is based on the belief that understanding is constructed </a:t>
            </a:r>
            <a:r>
              <a:rPr lang="en-CA" sz="2800" dirty="0" smtClean="0"/>
              <a:t>through </a:t>
            </a:r>
            <a:r>
              <a:rPr lang="en-CA" sz="2800" dirty="0"/>
              <a:t>the process of people working and </a:t>
            </a:r>
            <a:r>
              <a:rPr lang="en-CA" sz="2800" dirty="0" smtClean="0"/>
              <a:t>collaborating </a:t>
            </a:r>
            <a:r>
              <a:rPr lang="en-CA" sz="2800" dirty="0"/>
              <a:t>together as they pose and solve the problems, make discoveries and rigorously </a:t>
            </a:r>
            <a:r>
              <a:rPr lang="en-CA" sz="2800" dirty="0" smtClean="0"/>
              <a:t>test </a:t>
            </a:r>
            <a:r>
              <a:rPr lang="en-CA" sz="2800" dirty="0"/>
              <a:t>the </a:t>
            </a:r>
            <a:r>
              <a:rPr lang="en-CA" sz="2800" dirty="0" smtClean="0"/>
              <a:t>discoveries</a:t>
            </a:r>
          </a:p>
          <a:p>
            <a:pPr marL="114300" indent="0">
              <a:buNone/>
            </a:pPr>
            <a:endParaRPr lang="en-CA" sz="1400" dirty="0" smtClean="0"/>
          </a:p>
          <a:p>
            <a:r>
              <a:rPr lang="en-CA" sz="2800" dirty="0" smtClean="0"/>
              <a:t>Inquiry is essential </a:t>
            </a:r>
            <a:r>
              <a:rPr lang="en-CA" sz="2800" dirty="0"/>
              <a:t>to the way in which knowledge is </a:t>
            </a:r>
            <a:r>
              <a:rPr lang="en-CA" sz="2800" dirty="0" smtClean="0"/>
              <a:t>personally and collectively constructed and created</a:t>
            </a:r>
          </a:p>
          <a:p>
            <a:endParaRPr lang="en-CA" dirty="0"/>
          </a:p>
          <a:p>
            <a:pPr marL="114300" indent="0">
              <a:buNone/>
            </a:pPr>
            <a:endParaRPr lang="en-CA" dirty="0" smtClean="0"/>
          </a:p>
          <a:p>
            <a:endParaRPr lang="en-CA" dirty="0"/>
          </a:p>
        </p:txBody>
      </p:sp>
    </p:spTree>
    <p:extLst>
      <p:ext uri="{BB962C8B-B14F-4D97-AF65-F5344CB8AC3E}">
        <p14:creationId xmlns:p14="http://schemas.microsoft.com/office/powerpoint/2010/main" val="166818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7544" y="1772816"/>
            <a:ext cx="8280920" cy="4896544"/>
          </a:xfrm>
          <a:prstGeom prst="round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2" name="Content Placeholder 1"/>
          <p:cNvSpPr>
            <a:spLocks noGrp="1"/>
          </p:cNvSpPr>
          <p:nvPr>
            <p:ph idx="1"/>
          </p:nvPr>
        </p:nvSpPr>
        <p:spPr>
          <a:xfrm>
            <a:off x="457200" y="1844824"/>
            <a:ext cx="7859216" cy="4680520"/>
          </a:xfrm>
        </p:spPr>
        <p:txBody>
          <a:bodyPr>
            <a:noAutofit/>
          </a:bodyPr>
          <a:lstStyle/>
          <a:p>
            <a:pPr lvl="1"/>
            <a:r>
              <a:rPr lang="en-CA" sz="2600" dirty="0" smtClean="0"/>
              <a:t>derived from the big ideas and are the basis of deep learning</a:t>
            </a:r>
          </a:p>
          <a:p>
            <a:pPr lvl="1"/>
            <a:r>
              <a:rPr lang="en-CA" sz="2600" dirty="0" smtClean="0"/>
              <a:t>linked to the students, their community, interests and passions</a:t>
            </a:r>
          </a:p>
          <a:p>
            <a:pPr lvl="1"/>
            <a:r>
              <a:rPr lang="en-CA" sz="2600" dirty="0" smtClean="0"/>
              <a:t> based on important concepts – “Sticky Questions”</a:t>
            </a:r>
            <a:endParaRPr lang="en-CA" sz="2600" dirty="0"/>
          </a:p>
          <a:p>
            <a:pPr lvl="1"/>
            <a:r>
              <a:rPr lang="en-CA" sz="2600" dirty="0" smtClean="0"/>
              <a:t>guide and focus the inquiry</a:t>
            </a:r>
            <a:endParaRPr lang="en-CA" sz="2600" dirty="0"/>
          </a:p>
          <a:p>
            <a:pPr lvl="1"/>
            <a:r>
              <a:rPr lang="en-CA" sz="2600" dirty="0" smtClean="0"/>
              <a:t>shape the learning experience to the context and  interdisciplinary studies</a:t>
            </a:r>
          </a:p>
          <a:p>
            <a:pPr lvl="1"/>
            <a:r>
              <a:rPr lang="en-CA" sz="2600" dirty="0" smtClean="0"/>
              <a:t>best generated and shaped with students</a:t>
            </a:r>
            <a:endParaRPr lang="en-CA" sz="2600" dirty="0"/>
          </a:p>
        </p:txBody>
      </p:sp>
      <p:sp>
        <p:nvSpPr>
          <p:cNvPr id="3" name="Title 2"/>
          <p:cNvSpPr>
            <a:spLocks noGrp="1"/>
          </p:cNvSpPr>
          <p:nvPr>
            <p:ph type="title"/>
          </p:nvPr>
        </p:nvSpPr>
        <p:spPr/>
        <p:txBody>
          <a:bodyPr>
            <a:normAutofit fontScale="90000"/>
          </a:bodyPr>
          <a:lstStyle/>
          <a:p>
            <a:r>
              <a:rPr lang="en-CA" sz="4400" dirty="0" smtClean="0">
                <a:solidFill>
                  <a:srgbClr val="002060"/>
                </a:solidFill>
              </a:rPr>
              <a:t>Essential Questions  in an Inquiry Approach</a:t>
            </a:r>
            <a:endParaRPr lang="en-CA" sz="4400" dirty="0">
              <a:solidFill>
                <a:srgbClr val="002060"/>
              </a:solidFill>
            </a:endParaRPr>
          </a:p>
        </p:txBody>
      </p:sp>
    </p:spTree>
    <p:extLst>
      <p:ext uri="{BB962C8B-B14F-4D97-AF65-F5344CB8AC3E}">
        <p14:creationId xmlns:p14="http://schemas.microsoft.com/office/powerpoint/2010/main" val="1505943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pbs.twimg.com/media/Cg-cET5UoAEgQbp.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946265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1156</TotalTime>
  <Words>4282</Words>
  <Application>Microsoft Office PowerPoint</Application>
  <PresentationFormat>On-screen Show (4:3)</PresentationFormat>
  <Paragraphs>588</Paragraphs>
  <Slides>55</Slides>
  <Notes>33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Clarity</vt:lpstr>
      <vt:lpstr>PowerPoint Presentation</vt:lpstr>
      <vt:lpstr>Why Redesign our Curriculum:</vt:lpstr>
      <vt:lpstr>Core Competencies - in your work with students ……</vt:lpstr>
      <vt:lpstr>PowerPoint Presentation</vt:lpstr>
      <vt:lpstr>This curriculum lends itself to instructional design that focuses on:</vt:lpstr>
      <vt:lpstr>Planning</vt:lpstr>
      <vt:lpstr>What is Inquiry?</vt:lpstr>
      <vt:lpstr>Essential Questions  in an Inquiry Approach</vt:lpstr>
      <vt:lpstr>PowerPoint Presentation</vt:lpstr>
      <vt:lpstr>Check out this resource</vt:lpstr>
      <vt:lpstr>An Interdisciplinary Approach</vt:lpstr>
      <vt:lpstr>PowerPoint Presentation</vt:lpstr>
      <vt:lpstr>PowerPoint Presentation</vt:lpstr>
      <vt:lpstr>Assessment – Focus for Today</vt:lpstr>
      <vt:lpstr>PowerPoint Presentation</vt:lpstr>
      <vt:lpstr>Meta Analysis – Supporting Learners</vt:lpstr>
      <vt:lpstr> 5 Principles of Assessment (Black and Wiliam)</vt:lpstr>
      <vt:lpstr>PowerPoint Presentation</vt:lpstr>
      <vt:lpstr>Assessment Principles</vt:lpstr>
      <vt:lpstr>Assessment Principles</vt:lpstr>
      <vt:lpstr>So what is Different?</vt:lpstr>
      <vt:lpstr>PowerPoint Presentation</vt:lpstr>
      <vt:lpstr>Pick a Principle </vt:lpstr>
      <vt:lpstr>There is a Shift in Assessment</vt:lpstr>
      <vt:lpstr>Establishing Success Criteria</vt:lpstr>
      <vt:lpstr>Developing Success Criteria</vt:lpstr>
      <vt:lpstr>PowerPoint Presentation</vt:lpstr>
      <vt:lpstr> We ensure students understand success by:  </vt:lpstr>
      <vt:lpstr>PowerPoint Presentation</vt:lpstr>
      <vt:lpstr>Descriptive Feedback (Hattie, Timperley)</vt:lpstr>
      <vt:lpstr>Descriptive Feedback (Shirley Clark)</vt:lpstr>
      <vt:lpstr>PowerPoint Presentation</vt:lpstr>
      <vt:lpstr>Descriptive Feedback ( Emily Wray)</vt:lpstr>
      <vt:lpstr>Creating Feedback Prompts </vt:lpstr>
      <vt:lpstr>Questioning</vt:lpstr>
      <vt:lpstr>PowerPoint Presentation</vt:lpstr>
      <vt:lpstr>Questioning</vt:lpstr>
      <vt:lpstr>Self-Assessment and Reflections</vt:lpstr>
      <vt:lpstr>Prompts for conferencing</vt:lpstr>
      <vt:lpstr>PowerPoint Presentation</vt:lpstr>
      <vt:lpstr>Assessment – How Might I Start?</vt:lpstr>
      <vt:lpstr>With a partner/group talk about  Assessment</vt:lpstr>
      <vt:lpstr>PowerPoint Presentation</vt:lpstr>
      <vt:lpstr>In your experience . . . .</vt:lpstr>
      <vt:lpstr>Principles of Communicating and Reporting to Parents</vt:lpstr>
      <vt:lpstr>PowerPoint Presentation</vt:lpstr>
      <vt:lpstr>Communicating Student Learning</vt:lpstr>
      <vt:lpstr>We want to develop an educational experience where:</vt:lpstr>
      <vt:lpstr>Communicating Student Learning and Reporting</vt:lpstr>
      <vt:lpstr>Across the Province – This is What I heard</vt:lpstr>
      <vt:lpstr>PowerPoint Presentation</vt:lpstr>
      <vt:lpstr>The Goal of the Reporting Order  at K - 9</vt:lpstr>
      <vt:lpstr>Reporting to parents:</vt:lpstr>
      <vt:lpstr>Taking Stock - Where is your school, District?</vt:lpstr>
      <vt:lpstr>PowerPoint Presentation</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Horstead, Pat EDUC:EX</dc:creator>
  <cp:lastModifiedBy>Chris Dennis</cp:lastModifiedBy>
  <cp:revision>61</cp:revision>
  <dcterms:created xsi:type="dcterms:W3CDTF">2016-05-20T15:09:16Z</dcterms:created>
  <dcterms:modified xsi:type="dcterms:W3CDTF">2016-06-01T17:47:40Z</dcterms:modified>
</cp:coreProperties>
</file>